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7" r:id="rId2"/>
    <p:sldId id="309" r:id="rId3"/>
    <p:sldId id="277" r:id="rId4"/>
    <p:sldId id="301" r:id="rId5"/>
    <p:sldId id="303" r:id="rId6"/>
    <p:sldId id="302" r:id="rId7"/>
    <p:sldId id="306" r:id="rId8"/>
    <p:sldId id="278" r:id="rId9"/>
    <p:sldId id="281" r:id="rId10"/>
    <p:sldId id="282" r:id="rId11"/>
    <p:sldId id="312" r:id="rId12"/>
    <p:sldId id="285" r:id="rId13"/>
    <p:sldId id="311" r:id="rId14"/>
    <p:sldId id="288" r:id="rId15"/>
    <p:sldId id="319" r:id="rId16"/>
    <p:sldId id="323" r:id="rId17"/>
    <p:sldId id="287" r:id="rId18"/>
    <p:sldId id="290" r:id="rId19"/>
    <p:sldId id="289" r:id="rId20"/>
    <p:sldId id="320" r:id="rId21"/>
    <p:sldId id="321" r:id="rId22"/>
    <p:sldId id="291" r:id="rId23"/>
    <p:sldId id="293" r:id="rId24"/>
    <p:sldId id="292" r:id="rId25"/>
    <p:sldId id="294" r:id="rId26"/>
    <p:sldId id="295" r:id="rId27"/>
    <p:sldId id="324" r:id="rId28"/>
    <p:sldId id="297" r:id="rId29"/>
    <p:sldId id="296" r:id="rId30"/>
    <p:sldId id="298" r:id="rId31"/>
    <p:sldId id="300" r:id="rId32"/>
    <p:sldId id="299" r:id="rId33"/>
    <p:sldId id="307" r:id="rId34"/>
    <p:sldId id="313" r:id="rId35"/>
    <p:sldId id="314" r:id="rId36"/>
    <p:sldId id="318" r:id="rId37"/>
    <p:sldId id="284" r:id="rId38"/>
    <p:sldId id="322" r:id="rId39"/>
    <p:sldId id="308" r:id="rId40"/>
    <p:sldId id="310"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gami R" initials="SR" lastIdx="1" clrIdx="0">
    <p:extLst>
      <p:ext uri="{19B8F6BF-5375-455C-9EA6-DF929625EA0E}">
        <p15:presenceInfo xmlns:p15="http://schemas.microsoft.com/office/powerpoint/2012/main" userId="f0b812e8c453aa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9FBA3"/>
    <a:srgbClr val="F7FA8A"/>
    <a:srgbClr val="990033"/>
    <a:srgbClr val="0D13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718" autoAdjust="0"/>
  </p:normalViewPr>
  <p:slideViewPr>
    <p:cSldViewPr snapToGrid="0">
      <p:cViewPr varScale="1">
        <p:scale>
          <a:sx n="77" d="100"/>
          <a:sy n="77" d="100"/>
        </p:scale>
        <p:origin x="80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2021/6/18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39885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CF036-1DCB-437A-BA62-3057F7A757B9}" type="datetimeFigureOut">
              <a:rPr lang="zh-CN" altLang="en-US" smtClean="0"/>
              <a:pPr/>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EE28-8573-478E-AC91-C5243E8F960F}" type="slidenum">
              <a:rPr lang="zh-CN" altLang="en-US" smtClean="0"/>
              <a:pPr/>
              <a:t>‹#›</a:t>
            </a:fld>
            <a:endParaRPr lang="zh-CN" altLang="en-US"/>
          </a:p>
        </p:txBody>
      </p:sp>
    </p:spTree>
    <p:extLst>
      <p:ext uri="{BB962C8B-B14F-4D97-AF65-F5344CB8AC3E}">
        <p14:creationId xmlns:p14="http://schemas.microsoft.com/office/powerpoint/2010/main" val="198097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27</a:t>
            </a:fld>
            <a:endParaRPr lang="zh-CN" altLang="en-US"/>
          </a:p>
        </p:txBody>
      </p:sp>
    </p:spTree>
    <p:extLst>
      <p:ext uri="{BB962C8B-B14F-4D97-AF65-F5344CB8AC3E}">
        <p14:creationId xmlns:p14="http://schemas.microsoft.com/office/powerpoint/2010/main" val="1104629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2021/6/18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F9CB56E4-1E92-4635-A872-58398B36E85D}" type="datetimeFigureOut">
              <a:rPr lang="zh-CN" altLang="en-US" smtClean="0"/>
              <a:pPr/>
              <a:t>2021/6/18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05D2C95A-D344-4504-B818-228594A863B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lmentbisaillon/fake-and-real-news-dataset" TargetMode="External"/><Relationship Id="rId2" Type="http://schemas.openxmlformats.org/officeDocument/2006/relationships/hyperlink" Target="https://www.kaggle.com/dataturks/dataset-for-detection-of-cybertrolls/notebooks" TargetMode="External"/><Relationship Id="rId1" Type="http://schemas.openxmlformats.org/officeDocument/2006/relationships/slideLayout" Target="../slideLayouts/slideLayout7.xml"/><Relationship Id="rId4" Type="http://schemas.openxmlformats.org/officeDocument/2006/relationships/hyperlink" Target="https://www.kaggle.com/uciml/sms-spam-collection-datas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link.springer.com/article/10.1007/s10472-018-9612-z"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irjet.net/"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www.irjet.net/archives/V8/i4/IRJET-V8I4302.pdf" TargetMode="External"/><Relationship Id="rId4" Type="http://schemas.openxmlformats.org/officeDocument/2006/relationships/hyperlink" Target="https://www.irjet.net/volume8-issue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92510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8923742/autho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7975235"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7899672"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7466" y="0"/>
            <a:ext cx="1134533" cy="1930400"/>
          </a:xfrm>
          <a:prstGeom prst="rect">
            <a:avLst/>
          </a:prstGeom>
        </p:spPr>
      </p:pic>
      <p:sp>
        <p:nvSpPr>
          <p:cNvPr id="5" name="Google Shape;72;p13"/>
          <p:cNvSpPr txBox="1">
            <a:spLocks/>
          </p:cNvSpPr>
          <p:nvPr/>
        </p:nvSpPr>
        <p:spPr>
          <a:xfrm>
            <a:off x="887585" y="977086"/>
            <a:ext cx="9199390" cy="192518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Finding Inconsistency Of Security Information From </a:t>
            </a:r>
            <a:r>
              <a:rPr lang="en-IN" sz="3600" b="1">
                <a:latin typeface="Times New Roman" panose="02020603050405020304" pitchFamily="18" charset="0"/>
                <a:ea typeface="Times New Roman" panose="02020603050405020304" pitchFamily="18" charset="0"/>
                <a:cs typeface="Times New Roman" panose="02020603050405020304" pitchFamily="18" charset="0"/>
              </a:rPr>
              <a:t>U</a:t>
            </a:r>
            <a:r>
              <a:rPr kumimoji="0" lang="en-IN" sz="3600" b="1" i="0" u="none" strike="noStrike" kern="1200" cap="none" spc="0" normalizeH="0" baseline="0" noProof="0" err="1">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nstructured</a:t>
            </a:r>
            <a:r>
              <a:rPr lang="en-IN" sz="3600" b="1">
                <a:latin typeface="Times New Roman" panose="02020603050405020304" pitchFamily="18" charset="0"/>
                <a:ea typeface="Times New Roman" panose="02020603050405020304" pitchFamily="18" charset="0"/>
                <a:cs typeface="Times New Roman" panose="02020603050405020304" pitchFamily="18" charset="0"/>
              </a:rPr>
              <a:t> Text</a:t>
            </a:r>
            <a:endParaRPr kumimoji="0" lang="en-IN" sz="3600"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
        <p:nvSpPr>
          <p:cNvPr id="6" name="Subtitle 2">
            <a:extLst>
              <a:ext uri="{FF2B5EF4-FFF2-40B4-BE49-F238E27FC236}">
                <a16:creationId xmlns:a16="http://schemas.microsoft.com/office/drawing/2014/main" id="{923228AA-0BF0-4FB8-947A-7F8B75AF3FE0}"/>
              </a:ext>
            </a:extLst>
          </p:cNvPr>
          <p:cNvSpPr txBox="1">
            <a:spLocks/>
          </p:cNvSpPr>
          <p:nvPr/>
        </p:nvSpPr>
        <p:spPr>
          <a:xfrm>
            <a:off x="7668965" y="4208512"/>
            <a:ext cx="3950586" cy="2173197"/>
          </a:xfrm>
          <a:prstGeom prst="rect">
            <a:avLst/>
          </a:prstGeom>
        </p:spPr>
        <p:txBody>
          <a:bodyPr>
            <a:normAutofit fontScale="77500" lnSpcReduction="20000"/>
          </a:bodyPr>
          <a:lstStyle/>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GUIDE</a:t>
            </a:r>
            <a:r>
              <a:rPr kumimoji="0" lang="en-IN" sz="2800"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  Mrs. Sangeetha  K</a:t>
            </a:r>
          </a:p>
          <a:p>
            <a:pPr marL="228600" marR="0" lvl="0" indent="-228600" algn="l" defTabSz="914400" rtl="0" eaLnBrk="1" fontAlgn="auto" latinLnBrk="0" hangingPunct="1">
              <a:lnSpc>
                <a:spcPct val="90000"/>
              </a:lnSpc>
              <a:spcBef>
                <a:spcPts val="1000"/>
              </a:spcBef>
              <a:spcAft>
                <a:spcPts val="0"/>
              </a:spcAft>
              <a:buClrTx/>
              <a:buSzTx/>
              <a:tabLst/>
              <a:defRPr/>
            </a:pPr>
            <a:r>
              <a:rPr lang="en-IN" sz="2800">
                <a:latin typeface="Times New Roman" panose="02020603050405020304" pitchFamily="18" charset="0"/>
                <a:ea typeface="Calibri" panose="020F0502020204030204" charset="0"/>
                <a:cs typeface="Times New Roman" panose="02020603050405020304" pitchFamily="18" charset="0"/>
              </a:rPr>
              <a:t>                  Associate Professor</a:t>
            </a:r>
            <a:endParaRPr kumimoji="0" lang="en-IN" sz="2800"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BATCH – 7</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Sanggami R – 2017PECS217</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Punitha G – 2017PECCS202</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Saranya R – 2017PECCS218</a:t>
            </a:r>
          </a:p>
        </p:txBody>
      </p:sp>
    </p:spTree>
  </p:cSld>
  <p:clrMapOvr>
    <a:masterClrMapping/>
  </p:clrMapOvr>
  <p:transition spd="slow"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355021" y="300038"/>
            <a:ext cx="5410264"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SYSTEM  ARCHITECTURE</a:t>
            </a:r>
          </a:p>
        </p:txBody>
      </p:sp>
      <p:pic>
        <p:nvPicPr>
          <p:cNvPr id="4" name="Picture 3">
            <a:extLst>
              <a:ext uri="{FF2B5EF4-FFF2-40B4-BE49-F238E27FC236}">
                <a16:creationId xmlns:a16="http://schemas.microsoft.com/office/drawing/2014/main" id="{80E6C02B-6180-471F-BF4D-45E6B2E6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100140"/>
            <a:ext cx="7166943" cy="5414984"/>
          </a:xfrm>
          <a:prstGeom prst="rect">
            <a:avLst/>
          </a:prstGeom>
        </p:spPr>
      </p:pic>
    </p:spTree>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315662" y="209380"/>
            <a:ext cx="7734810" cy="584775"/>
          </a:xfrm>
          <a:prstGeom prst="rect">
            <a:avLst/>
          </a:prstGeom>
          <a:noFill/>
        </p:spPr>
        <p:txBody>
          <a:bodyPr wrap="none" rtlCol="0">
            <a:spAutoFit/>
          </a:bodyPr>
          <a:lstStyle/>
          <a:p>
            <a:r>
              <a:rPr lang="en-IN" sz="3200" b="1">
                <a:latin typeface="Times New Roman" pitchFamily="18" charset="0"/>
                <a:cs typeface="Times New Roman" pitchFamily="18" charset="0"/>
              </a:rPr>
              <a:t>SYSTEM DESIGN-USECASE DIAGRAM</a:t>
            </a:r>
          </a:p>
        </p:txBody>
      </p:sp>
      <p:pic>
        <p:nvPicPr>
          <p:cNvPr id="5" name="Picture 4" descr="usecasedig.jpg"/>
          <p:cNvPicPr>
            <a:picLocks noChangeAspect="1"/>
          </p:cNvPicPr>
          <p:nvPr/>
        </p:nvPicPr>
        <p:blipFill>
          <a:blip r:embed="rId3"/>
          <a:stretch>
            <a:fillRect/>
          </a:stretch>
        </p:blipFill>
        <p:spPr>
          <a:xfrm>
            <a:off x="3252488" y="851340"/>
            <a:ext cx="4581525" cy="5596759"/>
          </a:xfrm>
          <a:prstGeom prst="rect">
            <a:avLst/>
          </a:prstGeom>
        </p:spPr>
      </p:pic>
    </p:spTree>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903264" y="209380"/>
            <a:ext cx="4380495" cy="584775"/>
          </a:xfrm>
          <a:prstGeom prst="rect">
            <a:avLst/>
          </a:prstGeom>
          <a:noFill/>
        </p:spPr>
        <p:txBody>
          <a:bodyPr wrap="none" rtlCol="0">
            <a:spAutoFit/>
          </a:bodyPr>
          <a:lstStyle/>
          <a:p>
            <a:r>
              <a:rPr lang="en-IN" sz="3200" b="1">
                <a:latin typeface="Times New Roman" pitchFamily="18" charset="0"/>
                <a:cs typeface="Times New Roman" pitchFamily="18" charset="0"/>
              </a:rPr>
              <a:t>ACTIVITY DIAGRAM</a:t>
            </a:r>
          </a:p>
        </p:txBody>
      </p:sp>
      <p:pic>
        <p:nvPicPr>
          <p:cNvPr id="6" name="Picture 5" descr="Untitled Diagram (4).png"/>
          <p:cNvPicPr>
            <a:picLocks noChangeAspect="1"/>
          </p:cNvPicPr>
          <p:nvPr/>
        </p:nvPicPr>
        <p:blipFill>
          <a:blip r:embed="rId3"/>
          <a:stretch>
            <a:fillRect/>
          </a:stretch>
        </p:blipFill>
        <p:spPr>
          <a:xfrm>
            <a:off x="2774726" y="867103"/>
            <a:ext cx="6337737" cy="5533696"/>
          </a:xfrm>
          <a:prstGeom prst="rect">
            <a:avLst/>
          </a:prstGeom>
        </p:spPr>
      </p:pic>
      <p:sp>
        <p:nvSpPr>
          <p:cNvPr id="5" name="Rectangle 4"/>
          <p:cNvSpPr/>
          <p:nvPr/>
        </p:nvSpPr>
        <p:spPr>
          <a:xfrm>
            <a:off x="4734322" y="3693062"/>
            <a:ext cx="239842" cy="45719"/>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4662055" y="3611287"/>
            <a:ext cx="393056" cy="200055"/>
          </a:xfrm>
          <a:prstGeom prst="rect">
            <a:avLst/>
          </a:prstGeom>
          <a:noFill/>
        </p:spPr>
        <p:txBody>
          <a:bodyPr wrap="none" rtlCol="0">
            <a:spAutoFit/>
          </a:bodyPr>
          <a:lstStyle/>
          <a:p>
            <a:r>
              <a:rPr lang="en-IN" sz="700">
                <a:latin typeface="Times New Roman" pitchFamily="18" charset="0"/>
                <a:cs typeface="Times New Roman" pitchFamily="18" charset="0"/>
              </a:rPr>
              <a:t>BOW</a:t>
            </a:r>
          </a:p>
        </p:txBody>
      </p:sp>
    </p:spTree>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739488" y="335508"/>
            <a:ext cx="4599336" cy="584775"/>
          </a:xfrm>
          <a:prstGeom prst="rect">
            <a:avLst/>
          </a:prstGeom>
          <a:noFill/>
        </p:spPr>
        <p:txBody>
          <a:bodyPr wrap="none" rtlCol="0">
            <a:spAutoFit/>
          </a:bodyPr>
          <a:lstStyle/>
          <a:p>
            <a:r>
              <a:rPr lang="en-IN" sz="3200" b="1">
                <a:latin typeface="Times New Roman" pitchFamily="18" charset="0"/>
                <a:cs typeface="Times New Roman" pitchFamily="18" charset="0"/>
              </a:rPr>
              <a:t>SEQUENCE DIAGRAM</a:t>
            </a:r>
          </a:p>
        </p:txBody>
      </p:sp>
      <p:pic>
        <p:nvPicPr>
          <p:cNvPr id="4" name="Picture 3" descr="sequen (3).png"/>
          <p:cNvPicPr>
            <a:picLocks noChangeAspect="1"/>
          </p:cNvPicPr>
          <p:nvPr/>
        </p:nvPicPr>
        <p:blipFill>
          <a:blip r:embed="rId3"/>
          <a:stretch>
            <a:fillRect/>
          </a:stretch>
        </p:blipFill>
        <p:spPr>
          <a:xfrm>
            <a:off x="2290266" y="1041495"/>
            <a:ext cx="7296150" cy="5343525"/>
          </a:xfrm>
          <a:prstGeom prst="rect">
            <a:avLst/>
          </a:prstGeom>
        </p:spPr>
      </p:pic>
    </p:spTree>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626605" y="452723"/>
            <a:ext cx="2260555"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MODULES</a:t>
            </a:r>
          </a:p>
        </p:txBody>
      </p:sp>
      <p:sp>
        <p:nvSpPr>
          <p:cNvPr id="4" name="TextBox 3"/>
          <p:cNvSpPr txBox="1"/>
          <p:nvPr/>
        </p:nvSpPr>
        <p:spPr>
          <a:xfrm>
            <a:off x="291708" y="1214438"/>
            <a:ext cx="3441968" cy="2308324"/>
          </a:xfrm>
          <a:prstGeom prst="rect">
            <a:avLst/>
          </a:prstGeom>
          <a:noFill/>
        </p:spPr>
        <p:txBody>
          <a:bodyPr wrap="none" rtlCol="0">
            <a:spAutoFit/>
          </a:bodyPr>
          <a:lstStyle/>
          <a:p>
            <a:pPr marL="342900" indent="-342900"/>
            <a:r>
              <a:rPr lang="en-IN">
                <a:latin typeface="Times New Roman" pitchFamily="18" charset="0"/>
                <a:cs typeface="Times New Roman" pitchFamily="18" charset="0"/>
              </a:rPr>
              <a:t>The five modules in our project are</a:t>
            </a:r>
          </a:p>
          <a:p>
            <a:pPr marL="342900" indent="-342900"/>
            <a:endParaRPr lang="en-IN">
              <a:latin typeface="Times New Roman" pitchFamily="18" charset="0"/>
              <a:cs typeface="Times New Roman" pitchFamily="18" charset="0"/>
            </a:endParaRPr>
          </a:p>
          <a:p>
            <a:pPr marL="342900" indent="-342900">
              <a:buFont typeface="+mj-lt"/>
              <a:buAutoNum type="arabicPeriod"/>
            </a:pPr>
            <a:r>
              <a:rPr lang="en-IN">
                <a:latin typeface="Times New Roman" pitchFamily="18" charset="0"/>
                <a:cs typeface="Times New Roman" pitchFamily="18" charset="0"/>
              </a:rPr>
              <a:t>Data Collection</a:t>
            </a:r>
          </a:p>
          <a:p>
            <a:pPr marL="342900" indent="-342900">
              <a:buFont typeface="+mj-lt"/>
              <a:buAutoNum type="arabicPeriod"/>
            </a:pPr>
            <a:r>
              <a:rPr lang="en-IN">
                <a:latin typeface="Times New Roman" pitchFamily="18" charset="0"/>
                <a:cs typeface="Times New Roman" pitchFamily="18" charset="0"/>
              </a:rPr>
              <a:t>Pre- Processing</a:t>
            </a:r>
          </a:p>
          <a:p>
            <a:pPr marL="342900" indent="-342900">
              <a:buFont typeface="+mj-lt"/>
              <a:buAutoNum type="arabicPeriod"/>
            </a:pPr>
            <a:r>
              <a:rPr lang="en-IN">
                <a:latin typeface="Times New Roman" pitchFamily="18" charset="0"/>
                <a:cs typeface="Times New Roman" pitchFamily="18" charset="0"/>
              </a:rPr>
              <a:t>Data</a:t>
            </a:r>
            <a:r>
              <a:rPr lang="en-IN" b="1">
                <a:latin typeface="Times New Roman" pitchFamily="18" charset="0"/>
                <a:cs typeface="Times New Roman" pitchFamily="18" charset="0"/>
              </a:rPr>
              <a:t> </a:t>
            </a:r>
            <a:r>
              <a:rPr lang="en-IN">
                <a:latin typeface="Times New Roman" pitchFamily="18" charset="0"/>
                <a:cs typeface="Times New Roman" pitchFamily="18" charset="0"/>
              </a:rPr>
              <a:t>Exploration</a:t>
            </a:r>
          </a:p>
          <a:p>
            <a:pPr marL="342900" indent="-342900">
              <a:buFont typeface="+mj-lt"/>
              <a:buAutoNum type="arabicPeriod"/>
            </a:pPr>
            <a:r>
              <a:rPr lang="en-IN">
                <a:latin typeface="Times New Roman" pitchFamily="18" charset="0"/>
                <a:cs typeface="Times New Roman" pitchFamily="18" charset="0"/>
              </a:rPr>
              <a:t>Feature Extraction</a:t>
            </a:r>
          </a:p>
          <a:p>
            <a:pPr marL="342900" indent="-342900">
              <a:buFont typeface="+mj-lt"/>
              <a:buAutoNum type="arabicPeriod"/>
            </a:pPr>
            <a:r>
              <a:rPr lang="en-IN">
                <a:latin typeface="Times New Roman" pitchFamily="18" charset="0"/>
                <a:cs typeface="Times New Roman" pitchFamily="18" charset="0"/>
              </a:rPr>
              <a:t>Modelling</a:t>
            </a:r>
          </a:p>
          <a:p>
            <a:pPr marL="342900" indent="-342900">
              <a:buFont typeface="+mj-lt"/>
              <a:buAutoNum type="arabicPeriod"/>
            </a:pPr>
            <a:endParaRPr lang="en-IN">
              <a:latin typeface="Times New Roman" pitchFamily="18" charset="0"/>
              <a:cs typeface="Times New Roman" pitchFamily="18" charset="0"/>
            </a:endParaRPr>
          </a:p>
        </p:txBody>
      </p:sp>
    </p:spTree>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562080" y="411780"/>
            <a:ext cx="4987263" cy="584775"/>
          </a:xfrm>
          <a:prstGeom prst="rect">
            <a:avLst/>
          </a:prstGeom>
          <a:noFill/>
        </p:spPr>
        <p:txBody>
          <a:bodyPr wrap="none" rtlCol="0">
            <a:spAutoFit/>
          </a:bodyPr>
          <a:lstStyle/>
          <a:p>
            <a:pPr algn="ctr"/>
            <a:r>
              <a:rPr lang="en-IN" sz="3200" b="1" dirty="0">
                <a:latin typeface="Times New Roman" pitchFamily="18" charset="0"/>
                <a:cs typeface="Times New Roman" pitchFamily="18" charset="0"/>
              </a:rPr>
              <a:t>MODULE DESCRIPTION</a:t>
            </a:r>
          </a:p>
        </p:txBody>
      </p:sp>
      <p:sp>
        <p:nvSpPr>
          <p:cNvPr id="5" name="TextBox 4"/>
          <p:cNvSpPr txBox="1"/>
          <p:nvPr/>
        </p:nvSpPr>
        <p:spPr>
          <a:xfrm>
            <a:off x="272954" y="1187356"/>
            <a:ext cx="4151906" cy="584775"/>
          </a:xfrm>
          <a:prstGeom prst="rect">
            <a:avLst/>
          </a:prstGeom>
          <a:noFill/>
        </p:spPr>
        <p:txBody>
          <a:bodyPr wrap="none" rtlCol="0">
            <a:spAutoFit/>
          </a:bodyPr>
          <a:lstStyle/>
          <a:p>
            <a:r>
              <a:rPr lang="en-IN" sz="3200" b="1">
                <a:latin typeface="Times New Roman" pitchFamily="18" charset="0"/>
                <a:cs typeface="Times New Roman" pitchFamily="18" charset="0"/>
              </a:rPr>
              <a:t>DATA COLLECTION</a:t>
            </a:r>
          </a:p>
        </p:txBody>
      </p:sp>
      <p:sp>
        <p:nvSpPr>
          <p:cNvPr id="6" name="TextBox 5"/>
          <p:cNvSpPr txBox="1"/>
          <p:nvPr/>
        </p:nvSpPr>
        <p:spPr>
          <a:xfrm>
            <a:off x="586854" y="2019869"/>
            <a:ext cx="9950160" cy="3000821"/>
          </a:xfrm>
          <a:prstGeom prst="rect">
            <a:avLst/>
          </a:prstGeom>
          <a:noFill/>
        </p:spPr>
        <p:txBody>
          <a:bodyPr wrap="none" rtlCol="0">
            <a:spAutoFit/>
          </a:bodyPr>
          <a:lstStyle/>
          <a:p>
            <a:pPr lvl="0" algn="just"/>
            <a:r>
              <a:rPr lang="en-IN" dirty="0">
                <a:latin typeface="Times New Roman" pitchFamily="18" charset="0"/>
                <a:cs typeface="Times New Roman" pitchFamily="18" charset="0"/>
              </a:rPr>
              <a:t>Real time unstructured data which is been modified to structured format is collected from Kaggle. </a:t>
            </a:r>
          </a:p>
          <a:p>
            <a:pPr algn="just"/>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Peculiar datasets is collected for each (i.e.,) bullying and non-bullying, Fake news, Spamming. </a:t>
            </a:r>
          </a:p>
          <a:p>
            <a:pPr algn="just"/>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Collection of data is most important tasks of any machine learning projects. Because the input we feed to </a:t>
            </a:r>
          </a:p>
          <a:p>
            <a:pPr lvl="0" algn="just">
              <a:lnSpc>
                <a:spcPct val="150000"/>
              </a:lnSpc>
            </a:pPr>
            <a:r>
              <a:rPr lang="en-IN" dirty="0">
                <a:latin typeface="Times New Roman" pitchFamily="18" charset="0"/>
                <a:cs typeface="Times New Roman" pitchFamily="18" charset="0"/>
              </a:rPr>
              <a:t>the algorithms is data. </a:t>
            </a:r>
          </a:p>
          <a:p>
            <a:pPr lvl="0"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So, the algorithms efficiency and accuracy depend upon the correctness and quality of data collected.</a:t>
            </a:r>
          </a:p>
          <a:p>
            <a:pPr lvl="0"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7" name="Flowchart: Connector 6"/>
          <p:cNvSpPr/>
          <p:nvPr/>
        </p:nvSpPr>
        <p:spPr>
          <a:xfrm>
            <a:off x="372801" y="215656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8" name="Flowchart: Connector 7"/>
          <p:cNvSpPr/>
          <p:nvPr/>
        </p:nvSpPr>
        <p:spPr>
          <a:xfrm>
            <a:off x="361428" y="266380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9" name="Flowchart: Connector 8"/>
          <p:cNvSpPr/>
          <p:nvPr/>
        </p:nvSpPr>
        <p:spPr>
          <a:xfrm>
            <a:off x="336407" y="328022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0" name="Flowchart: Connector 9"/>
          <p:cNvSpPr/>
          <p:nvPr/>
        </p:nvSpPr>
        <p:spPr>
          <a:xfrm>
            <a:off x="365977" y="407406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Tree>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B5A3B7-2F5F-4189-BA85-3215BDCA0B83}"/>
              </a:ext>
            </a:extLst>
          </p:cNvPr>
          <p:cNvSpPr txBox="1"/>
          <p:nvPr/>
        </p:nvSpPr>
        <p:spPr>
          <a:xfrm>
            <a:off x="4661349" y="377688"/>
            <a:ext cx="243198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DATASETS</a:t>
            </a:r>
            <a:endParaRPr lang="en-IN"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07E5D49-CF85-4543-ACC6-9126D7056484}"/>
              </a:ext>
            </a:extLst>
          </p:cNvPr>
          <p:cNvSpPr txBox="1"/>
          <p:nvPr/>
        </p:nvSpPr>
        <p:spPr>
          <a:xfrm>
            <a:off x="430695" y="1110737"/>
            <a:ext cx="11191461" cy="4801314"/>
          </a:xfrm>
          <a:prstGeom prst="rect">
            <a:avLst/>
          </a:prstGeom>
          <a:noFill/>
        </p:spPr>
        <p:txBody>
          <a:bodyPr wrap="square" rtlCol="0">
            <a:spAutoFit/>
          </a:bodyPr>
          <a:lstStyle/>
          <a:p>
            <a:r>
              <a:rPr lang="sv-SE" b="1" dirty="0">
                <a:latin typeface="Times New Roman" panose="02020603050405020304" pitchFamily="18" charset="0"/>
                <a:cs typeface="Times New Roman" panose="02020603050405020304" pitchFamily="18" charset="0"/>
              </a:rPr>
              <a:t>CYBER BULLYING</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hlinkClick r:id="rId2"/>
              </a:rPr>
              <a:t>https://www.kaggle.com/dataturks/dataset-for-detection-of-cybertrolls/notebooks</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.json</a:t>
            </a:r>
          </a:p>
          <a:p>
            <a:r>
              <a:rPr lang="sv-SE" dirty="0">
                <a:latin typeface="Times New Roman" panose="02020603050405020304" pitchFamily="18" charset="0"/>
                <a:cs typeface="Times New Roman" panose="02020603050405020304" pitchFamily="18" charset="0"/>
              </a:rPr>
              <a:t>Data Count -  20001</a:t>
            </a:r>
          </a:p>
          <a:p>
            <a:endParaRPr lang="sv-SE" dirty="0">
              <a:latin typeface="Times New Roman" panose="02020603050405020304" pitchFamily="18" charset="0"/>
              <a:cs typeface="Times New Roman" panose="02020603050405020304" pitchFamily="18" charset="0"/>
            </a:endParaRPr>
          </a:p>
          <a:p>
            <a:r>
              <a:rPr lang="sv-SE" b="1" dirty="0">
                <a:latin typeface="Times New Roman" panose="02020603050405020304" pitchFamily="18" charset="0"/>
                <a:cs typeface="Times New Roman" panose="02020603050405020304" pitchFamily="18" charset="0"/>
              </a:rPr>
              <a:t>FAKE NEWS</a:t>
            </a:r>
          </a:p>
          <a:p>
            <a:r>
              <a:rPr lang="sv-SE" dirty="0">
                <a:latin typeface="Times New Roman" panose="02020603050405020304" pitchFamily="18" charset="0"/>
                <a:cs typeface="Times New Roman" panose="02020603050405020304" pitchFamily="18" charset="0"/>
                <a:hlinkClick r:id="rId3"/>
              </a:rPr>
              <a:t>https://www.kaggle.com/clmentbisaillon/fake-and-real-news-dataset</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.csv</a:t>
            </a:r>
          </a:p>
          <a:p>
            <a:r>
              <a:rPr lang="sv-SE" dirty="0">
                <a:latin typeface="Times New Roman" panose="02020603050405020304" pitchFamily="18" charset="0"/>
                <a:cs typeface="Times New Roman" panose="02020603050405020304" pitchFamily="18" charset="0"/>
              </a:rPr>
              <a:t>Data Count -  Fake Dataset = 23503 ; True Dataset = 21418</a:t>
            </a:r>
          </a:p>
          <a:p>
            <a:endParaRPr lang="sv-SE" dirty="0">
              <a:latin typeface="Times New Roman" panose="02020603050405020304" pitchFamily="18" charset="0"/>
              <a:cs typeface="Times New Roman" panose="02020603050405020304" pitchFamily="18" charset="0"/>
            </a:endParaRPr>
          </a:p>
          <a:p>
            <a:endParaRPr lang="sv-SE" dirty="0">
              <a:latin typeface="Times New Roman" panose="02020603050405020304" pitchFamily="18" charset="0"/>
              <a:cs typeface="Times New Roman" panose="02020603050405020304" pitchFamily="18" charset="0"/>
            </a:endParaRPr>
          </a:p>
          <a:p>
            <a:r>
              <a:rPr lang="sv-SE" b="1" dirty="0">
                <a:latin typeface="Times New Roman" panose="02020603050405020304" pitchFamily="18" charset="0"/>
                <a:cs typeface="Times New Roman" panose="02020603050405020304" pitchFamily="18" charset="0"/>
              </a:rPr>
              <a:t>SPAMMING</a:t>
            </a:r>
          </a:p>
          <a:p>
            <a:r>
              <a:rPr lang="sv-SE" dirty="0">
                <a:latin typeface="Times New Roman" panose="02020603050405020304" pitchFamily="18" charset="0"/>
                <a:cs typeface="Times New Roman" panose="02020603050405020304" pitchFamily="18" charset="0"/>
                <a:hlinkClick r:id="rId4"/>
              </a:rPr>
              <a:t>https://www.kaggle.com/uciml/sms-spam-collection-dataset</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.csv</a:t>
            </a:r>
          </a:p>
          <a:p>
            <a:r>
              <a:rPr lang="sv-SE" dirty="0">
                <a:latin typeface="Times New Roman" panose="02020603050405020304" pitchFamily="18" charset="0"/>
                <a:cs typeface="Times New Roman" panose="02020603050405020304" pitchFamily="18" charset="0"/>
              </a:rPr>
              <a:t>Data Count - 5573</a:t>
            </a:r>
          </a:p>
          <a:p>
            <a:endParaRPr lang="sv-SE"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矩形 17">
            <a:extLst>
              <a:ext uri="{FF2B5EF4-FFF2-40B4-BE49-F238E27FC236}">
                <a16:creationId xmlns:a16="http://schemas.microsoft.com/office/drawing/2014/main" id="{534D2993-A415-4CBB-86B3-385240D344BA}"/>
              </a:ext>
            </a:extLst>
          </p:cNvPr>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extLst>
      <p:ext uri="{BB962C8B-B14F-4D97-AF65-F5344CB8AC3E}">
        <p14:creationId xmlns:p14="http://schemas.microsoft.com/office/powerpoint/2010/main" val="37790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333729" y="574900"/>
            <a:ext cx="3809056" cy="584775"/>
          </a:xfrm>
          <a:prstGeom prst="rect">
            <a:avLst/>
          </a:prstGeom>
          <a:noFill/>
        </p:spPr>
        <p:txBody>
          <a:bodyPr wrap="none" rtlCol="0">
            <a:spAutoFit/>
          </a:bodyPr>
          <a:lstStyle/>
          <a:p>
            <a:r>
              <a:rPr lang="en-IN" sz="3200" b="1">
                <a:latin typeface="Times New Roman" pitchFamily="18" charset="0"/>
                <a:cs typeface="Times New Roman" pitchFamily="18" charset="0"/>
              </a:rPr>
              <a:t>PRE-PROCESSING</a:t>
            </a:r>
          </a:p>
        </p:txBody>
      </p:sp>
      <p:sp>
        <p:nvSpPr>
          <p:cNvPr id="5" name="TextBox 4"/>
          <p:cNvSpPr txBox="1"/>
          <p:nvPr/>
        </p:nvSpPr>
        <p:spPr>
          <a:xfrm>
            <a:off x="336287" y="1190541"/>
            <a:ext cx="11469026" cy="1200329"/>
          </a:xfrm>
          <a:prstGeom prst="rect">
            <a:avLst/>
          </a:prstGeom>
          <a:noFill/>
        </p:spPr>
        <p:txBody>
          <a:bodyPr wrap="square" rtlCol="0">
            <a:spAutoFit/>
          </a:bodyPr>
          <a:lstStyle/>
          <a:p>
            <a:pPr algn="just"/>
            <a:r>
              <a:rPr lang="en-IN">
                <a:latin typeface="Times New Roman" pitchFamily="18" charset="0"/>
                <a:cs typeface="Times New Roman" pitchFamily="18" charset="0"/>
              </a:rPr>
              <a:t>Data Pre-processing we transform the raw data into a useful and efficient format by removing noise and inconsistent data. So, it creates the reliable consistent data that improves the efficiency of the training data for analysis and also enables accurate decision – making. </a:t>
            </a:r>
          </a:p>
          <a:p>
            <a:pPr algn="just"/>
            <a:endParaRPr lang="en-IN">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id="{9329A2F1-07EB-4F11-8E0A-FD037B49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49" y="2341639"/>
            <a:ext cx="8280920" cy="1147243"/>
          </a:xfrm>
          <a:prstGeom prst="rect">
            <a:avLst/>
          </a:prstGeom>
        </p:spPr>
      </p:pic>
      <p:sp>
        <p:nvSpPr>
          <p:cNvPr id="10" name="TextBox 9"/>
          <p:cNvSpPr txBox="1"/>
          <p:nvPr/>
        </p:nvSpPr>
        <p:spPr>
          <a:xfrm>
            <a:off x="272523" y="3805373"/>
            <a:ext cx="5143396"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1. Removing date (Attribute not used for analysis)</a:t>
            </a:r>
          </a:p>
          <a:p>
            <a:endParaRPr lang="en-IN"/>
          </a:p>
        </p:txBody>
      </p:sp>
      <p:pic>
        <p:nvPicPr>
          <p:cNvPr id="11" name="Picture 10">
            <a:extLst>
              <a:ext uri="{FF2B5EF4-FFF2-40B4-BE49-F238E27FC236}">
                <a16:creationId xmlns:a16="http://schemas.microsoft.com/office/drawing/2014/main" id="{42FF7F33-50DC-4F65-B0CE-5C052B52A8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993" y="4344158"/>
            <a:ext cx="8223025" cy="1295512"/>
          </a:xfrm>
          <a:prstGeom prst="rect">
            <a:avLst/>
          </a:prstGeom>
        </p:spPr>
      </p:pic>
    </p:spTree>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06432" y="442908"/>
            <a:ext cx="4775666" cy="646331"/>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2. Removing the title (we will only use the text)</a:t>
            </a:r>
          </a:p>
          <a:p>
            <a:endParaRPr lang="en-IN"/>
          </a:p>
        </p:txBody>
      </p:sp>
      <p:pic>
        <p:nvPicPr>
          <p:cNvPr id="4" name="Picture 3">
            <a:extLst>
              <a:ext uri="{FF2B5EF4-FFF2-40B4-BE49-F238E27FC236}">
                <a16:creationId xmlns:a16="http://schemas.microsoft.com/office/drawing/2014/main" id="{2BFBA7F6-0940-4124-BDD2-BA5409C03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22" y="932393"/>
            <a:ext cx="5494496" cy="1341236"/>
          </a:xfrm>
          <a:prstGeom prst="rect">
            <a:avLst/>
          </a:prstGeom>
        </p:spPr>
      </p:pic>
      <p:sp>
        <p:nvSpPr>
          <p:cNvPr id="5" name="TextBox 4"/>
          <p:cNvSpPr txBox="1"/>
          <p:nvPr/>
        </p:nvSpPr>
        <p:spPr>
          <a:xfrm>
            <a:off x="281055" y="2486015"/>
            <a:ext cx="2488823"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3. Convert to lowercase</a:t>
            </a:r>
          </a:p>
          <a:p>
            <a:endParaRPr lang="en-IN"/>
          </a:p>
        </p:txBody>
      </p:sp>
      <p:pic>
        <p:nvPicPr>
          <p:cNvPr id="6" name="Picture 5">
            <a:extLst>
              <a:ext uri="{FF2B5EF4-FFF2-40B4-BE49-F238E27FC236}">
                <a16:creationId xmlns:a16="http://schemas.microsoft.com/office/drawing/2014/main" id="{A57CE78F-7C98-4FB3-9C63-881767BEE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01" y="2966208"/>
            <a:ext cx="4999153" cy="1219306"/>
          </a:xfrm>
          <a:prstGeom prst="rect">
            <a:avLst/>
          </a:prstGeom>
        </p:spPr>
      </p:pic>
      <p:sp>
        <p:nvSpPr>
          <p:cNvPr id="7" name="TextBox 6"/>
          <p:cNvSpPr txBox="1"/>
          <p:nvPr/>
        </p:nvSpPr>
        <p:spPr>
          <a:xfrm>
            <a:off x="295982" y="4400542"/>
            <a:ext cx="2460930"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4. Remove punctuation</a:t>
            </a:r>
          </a:p>
          <a:p>
            <a:endParaRPr lang="en-IN"/>
          </a:p>
        </p:txBody>
      </p:sp>
      <p:pic>
        <p:nvPicPr>
          <p:cNvPr id="8" name="Picture 7">
            <a:extLst>
              <a:ext uri="{FF2B5EF4-FFF2-40B4-BE49-F238E27FC236}">
                <a16:creationId xmlns:a16="http://schemas.microsoft.com/office/drawing/2014/main" id="{47CCB9FA-84D8-4988-AAB7-A13E644D7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55" y="4894921"/>
            <a:ext cx="4999152" cy="1287892"/>
          </a:xfrm>
          <a:prstGeom prst="rect">
            <a:avLst/>
          </a:prstGeom>
        </p:spPr>
      </p:pic>
    </p:spTree>
  </p:cSld>
  <p:clrMapOvr>
    <a:masterClrMapping/>
  </p:clrMapOvr>
  <p:transition spd="slow"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79570" y="371469"/>
            <a:ext cx="2486578" cy="369332"/>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5. Removing stopwords</a:t>
            </a:r>
            <a:endParaRPr lang="en-IN"/>
          </a:p>
        </p:txBody>
      </p:sp>
      <p:pic>
        <p:nvPicPr>
          <p:cNvPr id="4" name="Picture 3">
            <a:extLst>
              <a:ext uri="{FF2B5EF4-FFF2-40B4-BE49-F238E27FC236}">
                <a16:creationId xmlns:a16="http://schemas.microsoft.com/office/drawing/2014/main" id="{38DE36B2-D226-42CF-9A44-24D5EB9BBE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62" y="833581"/>
            <a:ext cx="4999153" cy="1600339"/>
          </a:xfrm>
          <a:prstGeom prst="rect">
            <a:avLst/>
          </a:prstGeom>
        </p:spPr>
      </p:pic>
      <p:sp>
        <p:nvSpPr>
          <p:cNvPr id="6" name="Content Placeholder 2">
            <a:extLst>
              <a:ext uri="{FF2B5EF4-FFF2-40B4-BE49-F238E27FC236}">
                <a16:creationId xmlns:a16="http://schemas.microsoft.com/office/drawing/2014/main" id="{FE14783C-94BC-4BC7-86A2-558808DFDEAC}"/>
              </a:ext>
            </a:extLst>
          </p:cNvPr>
          <p:cNvSpPr txBox="1">
            <a:spLocks/>
          </p:cNvSpPr>
          <p:nvPr/>
        </p:nvSpPr>
        <p:spPr>
          <a:xfrm>
            <a:off x="307456" y="2589502"/>
            <a:ext cx="8568952" cy="6336704"/>
          </a:xfrm>
          <a:prstGeom prst="rect">
            <a:avLst/>
          </a:prstGeom>
        </p:spPr>
        <p:txBody>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6. Stemming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Stemming just removes or stems the last few characters of a word, often leading to incorrect meanings and spelling.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e.g., adjustable - &gt; adjust</a:t>
            </a:r>
            <a:r>
              <a:rPr kumimoji="0" lang="en-US" b="0"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formality  - &gt;  formal</a:t>
            </a:r>
          </a:p>
        </p:txBody>
      </p:sp>
      <p:sp>
        <p:nvSpPr>
          <p:cNvPr id="8" name="TextBox 7"/>
          <p:cNvSpPr txBox="1"/>
          <p:nvPr/>
        </p:nvSpPr>
        <p:spPr>
          <a:xfrm>
            <a:off x="269747" y="4508137"/>
            <a:ext cx="8404865" cy="2249847"/>
          </a:xfrm>
          <a:prstGeom prst="rect">
            <a:avLst/>
          </a:prstGeom>
          <a:noFill/>
        </p:spPr>
        <p:txBody>
          <a:bodyPr wrap="none" rtlCol="0">
            <a:spAutoFit/>
          </a:bodyPr>
          <a:lstStyle/>
          <a:p>
            <a:pPr lvl="0" algn="just">
              <a:lnSpc>
                <a:spcPct val="90000"/>
              </a:lnSpc>
              <a:spcBef>
                <a:spcPts val="1000"/>
              </a:spcBef>
              <a:defRPr/>
            </a:pPr>
            <a:r>
              <a:rPr lang="en-IN" b="1">
                <a:latin typeface="Times New Roman" panose="02020603050405020304" pitchFamily="18" charset="0"/>
                <a:ea typeface="Calibri" panose="020F0502020204030204" charset="0"/>
                <a:cs typeface="Times New Roman" panose="02020603050405020304" pitchFamily="18" charset="0"/>
              </a:rPr>
              <a:t>7. Lemmatisation</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 Lemmatization considers the context and converts the word to its meaningful base form.</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e.g., playing, plays, played - &gt; play  </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am, are, is -&gt; be</a:t>
            </a:r>
            <a:endParaRPr lang="en-IN">
              <a:latin typeface="Times New Roman" panose="02020603050405020304" pitchFamily="18" charset="0"/>
              <a:ea typeface="Calibri" panose="020F0502020204030204" charset="0"/>
              <a:cs typeface="Times New Roman" panose="02020603050405020304" pitchFamily="18" charset="0"/>
            </a:endParaRPr>
          </a:p>
          <a:p>
            <a:endParaRPr lang="en-IN"/>
          </a:p>
        </p:txBody>
      </p:sp>
    </p:spTree>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Rectangle 2"/>
          <p:cNvSpPr/>
          <p:nvPr/>
        </p:nvSpPr>
        <p:spPr>
          <a:xfrm>
            <a:off x="506461" y="1122832"/>
            <a:ext cx="11058529" cy="3970318"/>
          </a:xfrm>
          <a:prstGeom prst="rect">
            <a:avLst/>
          </a:prstGeom>
        </p:spPr>
        <p:txBody>
          <a:bodyPr wrap="square">
            <a:spAutoFit/>
          </a:bodyPr>
          <a:lstStyle/>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Textual data of open source intelligence on the web has become an increasingly important topic across a wide range of domains such as business, law enforcement, military and cyber security.</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Social networking sites engage millions of users around the world. The user’s interactions with these social sites, such as twitter and Face book have a tremendous impact and occasionally undesirable repercussions for daily life.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detection of spammers and identification of fake users on twitter has become a common area of research in Contemporary Online Social Networks (OSNs).</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We show that Supervised Machine Learning can overcome all the bottlenecks.</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We here find the conflict, disagreement or mismatch of the secured information from the unstructured data. Text analyses and classification is made to detect the Cyber bullying activities, Fake News Identification and Spamming. </a:t>
            </a:r>
          </a:p>
        </p:txBody>
      </p:sp>
      <p:sp>
        <p:nvSpPr>
          <p:cNvPr id="4" name="TextBox 3"/>
          <p:cNvSpPr txBox="1"/>
          <p:nvPr/>
        </p:nvSpPr>
        <p:spPr>
          <a:xfrm>
            <a:off x="4163637" y="466518"/>
            <a:ext cx="3470822" cy="584775"/>
          </a:xfrm>
          <a:prstGeom prst="rect">
            <a:avLst/>
          </a:prstGeom>
          <a:noFill/>
        </p:spPr>
        <p:txBody>
          <a:bodyPr wrap="none" rtlCol="0">
            <a:spAutoFit/>
          </a:bodyPr>
          <a:lstStyle/>
          <a:p>
            <a:r>
              <a:rPr lang="en-IN" sz="3200" b="1" dirty="0">
                <a:latin typeface="Times New Roman" pitchFamily="18" charset="0"/>
                <a:cs typeface="Times New Roman" pitchFamily="18" charset="0"/>
              </a:rPr>
              <a:t>INTRODUCTION</a:t>
            </a:r>
          </a:p>
        </p:txBody>
      </p:sp>
      <p:sp>
        <p:nvSpPr>
          <p:cNvPr id="5" name="Flowchart: Connector 4"/>
          <p:cNvSpPr/>
          <p:nvPr/>
        </p:nvSpPr>
        <p:spPr>
          <a:xfrm>
            <a:off x="359153" y="152876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7" name="Flowchart: Connector 6"/>
          <p:cNvSpPr/>
          <p:nvPr/>
        </p:nvSpPr>
        <p:spPr>
          <a:xfrm>
            <a:off x="335969" y="317451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8" name="Flowchart: Connector 7"/>
          <p:cNvSpPr/>
          <p:nvPr/>
        </p:nvSpPr>
        <p:spPr>
          <a:xfrm>
            <a:off x="372785" y="4013374"/>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9" name="Flowchart: Connector 8"/>
          <p:cNvSpPr/>
          <p:nvPr/>
        </p:nvSpPr>
        <p:spPr>
          <a:xfrm>
            <a:off x="354370" y="4510607"/>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0" name="Flowchart: Connector 9"/>
          <p:cNvSpPr/>
          <p:nvPr/>
        </p:nvSpPr>
        <p:spPr>
          <a:xfrm>
            <a:off x="401191" y="232756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Tree>
  </p:cSld>
  <p:clrMapOvr>
    <a:masterClrMapping/>
  </p:clrMapOvr>
  <p:transition spd="slow"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5" name="TextBox 4"/>
          <p:cNvSpPr txBox="1"/>
          <p:nvPr/>
        </p:nvSpPr>
        <p:spPr>
          <a:xfrm>
            <a:off x="272950" y="1228294"/>
            <a:ext cx="11395885" cy="923330"/>
          </a:xfrm>
          <a:prstGeom prst="rect">
            <a:avLst/>
          </a:prstGeom>
          <a:noFill/>
        </p:spPr>
        <p:txBody>
          <a:bodyPr wrap="square" rtlCol="0">
            <a:spAutoFit/>
          </a:bodyPr>
          <a:lstStyle/>
          <a:p>
            <a:pPr algn="just"/>
            <a:r>
              <a:rPr lang="en-IN">
                <a:latin typeface="Times New Roman" pitchFamily="18" charset="0"/>
                <a:cs typeface="Times New Roman" pitchFamily="18" charset="0"/>
              </a:rPr>
              <a:t>We use visual exploration to understand what is in a dataset and the characteristics of the data. Here the characteristics are size, amount of data, completeness of data, correctness of the data and possible relationships.</a:t>
            </a:r>
          </a:p>
          <a:p>
            <a:pPr algn="just"/>
            <a:endParaRPr lang="en-IN">
              <a:latin typeface="Times New Roman" pitchFamily="18" charset="0"/>
              <a:cs typeface="Times New Roman" pitchFamily="18" charset="0"/>
            </a:endParaRPr>
          </a:p>
        </p:txBody>
      </p:sp>
      <p:sp>
        <p:nvSpPr>
          <p:cNvPr id="6" name="TextBox 5"/>
          <p:cNvSpPr txBox="1"/>
          <p:nvPr/>
        </p:nvSpPr>
        <p:spPr>
          <a:xfrm>
            <a:off x="245649" y="450375"/>
            <a:ext cx="4393960" cy="584775"/>
          </a:xfrm>
          <a:prstGeom prst="rect">
            <a:avLst/>
          </a:prstGeom>
          <a:noFill/>
        </p:spPr>
        <p:txBody>
          <a:bodyPr wrap="none" rtlCol="0">
            <a:spAutoFit/>
          </a:bodyPr>
          <a:lstStyle/>
          <a:p>
            <a:r>
              <a:rPr lang="en-IN" sz="3200" b="1">
                <a:latin typeface="Times New Roman" pitchFamily="18" charset="0"/>
                <a:cs typeface="Times New Roman" pitchFamily="18" charset="0"/>
              </a:rPr>
              <a:t>DATA EXPLORATION</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08599" y="1981972"/>
            <a:ext cx="4823878" cy="3531724"/>
          </a:xfrm>
          <a:prstGeom prst="rect">
            <a:avLst/>
          </a:prstGeom>
        </p:spPr>
      </p:pic>
      <p:sp>
        <p:nvSpPr>
          <p:cNvPr id="11" name="TextBox 10"/>
          <p:cNvSpPr txBox="1"/>
          <p:nvPr/>
        </p:nvSpPr>
        <p:spPr>
          <a:xfrm>
            <a:off x="300249" y="5595587"/>
            <a:ext cx="4442242" cy="923330"/>
          </a:xfrm>
          <a:prstGeom prst="rect">
            <a:avLst/>
          </a:prstGeom>
          <a:noFill/>
        </p:spPr>
        <p:txBody>
          <a:bodyPr wrap="none" rtlCol="0">
            <a:spAutoFit/>
          </a:bodyPr>
          <a:lstStyle/>
          <a:p>
            <a:r>
              <a:rPr lang="en-IN" b="1">
                <a:latin typeface="Times New Roman" pitchFamily="18" charset="0"/>
                <a:cs typeface="Times New Roman" pitchFamily="18" charset="0"/>
              </a:rPr>
              <a:t>Spamming – Distribution of spam and ham</a:t>
            </a:r>
          </a:p>
          <a:p>
            <a:r>
              <a:rPr lang="en-IN" b="1">
                <a:latin typeface="Times New Roman" pitchFamily="18" charset="0"/>
                <a:cs typeface="Times New Roman" pitchFamily="18" charset="0"/>
              </a:rPr>
              <a:t> </a:t>
            </a:r>
          </a:p>
          <a:p>
            <a:endParaRPr lang="en-IN" b="1">
              <a:latin typeface="Times New Roman" pitchFamily="18" charset="0"/>
              <a:cs typeface="Times New Roman" pitchFamily="18" charset="0"/>
            </a:endParaRPr>
          </a:p>
        </p:txBody>
      </p:sp>
    </p:spTree>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66379" y="556145"/>
            <a:ext cx="4853726" cy="3606421"/>
          </a:xfrm>
          <a:prstGeom prst="rect">
            <a:avLst/>
          </a:prstGeom>
        </p:spPr>
      </p:pic>
      <p:sp>
        <p:nvSpPr>
          <p:cNvPr id="6" name="TextBox 5"/>
          <p:cNvSpPr txBox="1"/>
          <p:nvPr/>
        </p:nvSpPr>
        <p:spPr>
          <a:xfrm>
            <a:off x="272941" y="4312686"/>
            <a:ext cx="4162358" cy="646331"/>
          </a:xfrm>
          <a:prstGeom prst="rect">
            <a:avLst/>
          </a:prstGeom>
          <a:noFill/>
        </p:spPr>
        <p:txBody>
          <a:bodyPr wrap="none" rtlCol="0">
            <a:spAutoFit/>
          </a:bodyPr>
          <a:lstStyle/>
          <a:p>
            <a:r>
              <a:rPr lang="en-IN" b="1">
                <a:latin typeface="Times New Roman" pitchFamily="18" charset="0"/>
                <a:cs typeface="Times New Roman" pitchFamily="18" charset="0"/>
              </a:rPr>
              <a:t>Fake News – No. of fake and real articles</a:t>
            </a:r>
          </a:p>
          <a:p>
            <a:endParaRPr lang="en-IN" b="1">
              <a:latin typeface="Times New Roman" pitchFamily="18" charset="0"/>
              <a:cs typeface="Times New Roman" pitchFamily="18" charset="0"/>
            </a:endParaRPr>
          </a:p>
        </p:txBody>
      </p:sp>
      <p:sp>
        <p:nvSpPr>
          <p:cNvPr id="7" name="TextBox 6"/>
          <p:cNvSpPr txBox="1"/>
          <p:nvPr/>
        </p:nvSpPr>
        <p:spPr>
          <a:xfrm>
            <a:off x="6018663" y="4326344"/>
            <a:ext cx="242374" cy="923330"/>
          </a:xfrm>
          <a:prstGeom prst="rect">
            <a:avLst/>
          </a:prstGeom>
          <a:noFill/>
        </p:spPr>
        <p:txBody>
          <a:bodyPr wrap="none" rtlCol="0">
            <a:spAutoFit/>
          </a:bodyPr>
          <a:lstStyle/>
          <a:p>
            <a:endParaRPr lang="en-IN">
              <a:latin typeface="Times New Roman" pitchFamily="18" charset="0"/>
              <a:cs typeface="Times New Roman" pitchFamily="18" charset="0"/>
            </a:endParaRPr>
          </a:p>
          <a:p>
            <a:r>
              <a:rPr lang="en-IN">
                <a:latin typeface="Times New Roman" pitchFamily="18" charset="0"/>
                <a:cs typeface="Times New Roman" pitchFamily="18" charset="0"/>
              </a:rPr>
              <a:t> </a:t>
            </a:r>
          </a:p>
          <a:p>
            <a:endParaRPr lang="en-IN">
              <a:latin typeface="Times New Roman" pitchFamily="18" charset="0"/>
              <a:cs typeface="Times New Roman" pitchFamily="18" charset="0"/>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6098778" y="528850"/>
            <a:ext cx="4853048" cy="3633717"/>
          </a:xfrm>
          <a:prstGeom prst="rect">
            <a:avLst/>
          </a:prstGeom>
        </p:spPr>
      </p:pic>
      <p:sp>
        <p:nvSpPr>
          <p:cNvPr id="10" name="TextBox 9"/>
          <p:cNvSpPr txBox="1"/>
          <p:nvPr/>
        </p:nvSpPr>
        <p:spPr>
          <a:xfrm>
            <a:off x="6086886" y="4299036"/>
            <a:ext cx="3392980" cy="646331"/>
          </a:xfrm>
          <a:prstGeom prst="rect">
            <a:avLst/>
          </a:prstGeom>
          <a:noFill/>
        </p:spPr>
        <p:txBody>
          <a:bodyPr wrap="none" rtlCol="0">
            <a:spAutoFit/>
          </a:bodyPr>
          <a:lstStyle/>
          <a:p>
            <a:r>
              <a:rPr lang="en-IN" b="1">
                <a:latin typeface="Times New Roman" pitchFamily="18" charset="0"/>
                <a:cs typeface="Times New Roman" pitchFamily="18" charset="0"/>
              </a:rPr>
              <a:t>Fake News – Articles per subject</a:t>
            </a:r>
          </a:p>
          <a:p>
            <a:endParaRPr lang="en-IN" b="1">
              <a:latin typeface="Times New Roman" pitchFamily="18" charset="0"/>
              <a:cs typeface="Times New Roman" pitchFamily="18" charset="0"/>
            </a:endParaRPr>
          </a:p>
        </p:txBody>
      </p:sp>
    </p:spTree>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277220" y="400050"/>
            <a:ext cx="5003293" cy="584775"/>
          </a:xfrm>
          <a:prstGeom prst="rect">
            <a:avLst/>
          </a:prstGeom>
          <a:noFill/>
        </p:spPr>
        <p:txBody>
          <a:bodyPr wrap="none" rtlCol="0">
            <a:spAutoFit/>
          </a:bodyPr>
          <a:lstStyle/>
          <a:p>
            <a:r>
              <a:rPr lang="en-IN" sz="3200" b="1">
                <a:latin typeface="Times New Roman" pitchFamily="18" charset="0"/>
                <a:cs typeface="Times New Roman" pitchFamily="18" charset="0"/>
              </a:rPr>
              <a:t>FEATURE EXTRACTION</a:t>
            </a:r>
          </a:p>
        </p:txBody>
      </p:sp>
      <p:sp>
        <p:nvSpPr>
          <p:cNvPr id="6" name="Content Placeholder 2">
            <a:extLst>
              <a:ext uri="{FF2B5EF4-FFF2-40B4-BE49-F238E27FC236}">
                <a16:creationId xmlns:a16="http://schemas.microsoft.com/office/drawing/2014/main" id="{25E72012-DA1C-438D-926B-22EDEF87B192}"/>
              </a:ext>
            </a:extLst>
          </p:cNvPr>
          <p:cNvSpPr txBox="1">
            <a:spLocks/>
          </p:cNvSpPr>
          <p:nvPr/>
        </p:nvSpPr>
        <p:spPr>
          <a:xfrm>
            <a:off x="292776" y="547544"/>
            <a:ext cx="11387148" cy="5767536"/>
          </a:xfrm>
          <a:prstGeom prst="rect">
            <a:avLst/>
          </a:prstGeom>
        </p:spPr>
        <p:txBody>
          <a:bodyPr>
            <a:normAutofit/>
          </a:bodyPr>
          <a:lstStyle/>
          <a:p>
            <a:pPr marL="228600" marR="0" lvl="0" indent="-228600" algn="just" defTabSz="914400" rtl="0" eaLnBrk="1" fontAlgn="auto" latinLnBrk="0" hangingPunct="1">
              <a:lnSpc>
                <a:spcPct val="90000"/>
              </a:lnSpc>
              <a:spcBef>
                <a:spcPts val="1000"/>
              </a:spcBef>
              <a:spcAft>
                <a:spcPts val="0"/>
              </a:spcAft>
              <a:buClrTx/>
              <a:buSzTx/>
              <a:tabLst/>
              <a:defRPr/>
            </a:pPr>
            <a:endPar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Bag Of Words</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 very common feature extraction procedures for sentences and documents is the bag-of-words approach (BOW). In this approach, we look at the histogram of the words within the text, i.e. considering each word count as a feature.</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1: Collect data</a:t>
            </a:r>
          </a:p>
          <a:p>
            <a:pPr marL="0" marR="0" lvl="0" indent="0" algn="l" defTabSz="809625"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lang="en-US">
                <a:latin typeface="Times New Roman" panose="02020603050405020304" pitchFamily="18" charset="0"/>
                <a:ea typeface="Calibri" panose="020F0502020204030204" charset="0"/>
                <a:cs typeface="Times New Roman" panose="02020603050405020304" pitchFamily="18" charset="0"/>
              </a:rPr>
              <a:t>I</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 was the worst of times,</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lang="en-US">
                <a:latin typeface="Times New Roman" panose="02020603050405020304" pitchFamily="18" charset="0"/>
                <a:ea typeface="Calibri" panose="020F0502020204030204" charset="0"/>
                <a:cs typeface="Times New Roman" panose="02020603050405020304" pitchFamily="18" charset="0"/>
              </a:rPr>
              <a:t>I</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 was the age of wisdom,</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foolishness,</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Content Placeholder 2">
            <a:extLst>
              <a:ext uri="{FF2B5EF4-FFF2-40B4-BE49-F238E27FC236}">
                <a16:creationId xmlns:a16="http://schemas.microsoft.com/office/drawing/2014/main" id="{102124EB-26FD-44A6-802D-0DE6A98759B9}"/>
              </a:ext>
            </a:extLst>
          </p:cNvPr>
          <p:cNvSpPr txBox="1">
            <a:spLocks/>
          </p:cNvSpPr>
          <p:nvPr/>
        </p:nvSpPr>
        <p:spPr>
          <a:xfrm>
            <a:off x="281047" y="438964"/>
            <a:ext cx="11201407" cy="6408712"/>
          </a:xfrm>
          <a:prstGeom prst="rect">
            <a:avLst/>
          </a:prstGeom>
        </p:spPr>
        <p:txBody>
          <a:bodyPr>
            <a:normAutofit/>
          </a:bodyPr>
          <a:lstStyle/>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2: Design </a:t>
            </a:r>
            <a:r>
              <a:rPr lang="en-US" b="1">
                <a:latin typeface="Times New Roman" panose="02020603050405020304" pitchFamily="18" charset="0"/>
                <a:ea typeface="Calibri" panose="020F0502020204030204" charset="0"/>
                <a:cs typeface="Times New Roman" panose="02020603050405020304" pitchFamily="18" charset="0"/>
              </a:rPr>
              <a:t>t</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he </a:t>
            </a:r>
            <a:r>
              <a:rPr lang="en-US" b="1">
                <a:latin typeface="Times New Roman" panose="02020603050405020304" pitchFamily="18" charset="0"/>
                <a:ea typeface="Calibri" panose="020F0502020204030204" charset="0"/>
                <a:cs typeface="Times New Roman" panose="02020603050405020304" pitchFamily="18" charset="0"/>
              </a:rPr>
              <a:t>v</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ocabulary</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Now we can make a list of all of the words in our model vocabulary.</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The unique words here (ignoring case and punctuation) are:</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 “worst”, “age”, “wisdom”</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“foolishness”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That is a vocabulary of 10 words from a corpus containing 24 words.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3: Create document </a:t>
            </a:r>
            <a:r>
              <a:rPr lang="en-US" b="1">
                <a:latin typeface="Times New Roman" panose="02020603050405020304" pitchFamily="18" charset="0"/>
                <a:ea typeface="Calibri" panose="020F0502020204030204" charset="0"/>
                <a:cs typeface="Times New Roman" panose="02020603050405020304" pitchFamily="18" charset="0"/>
              </a:rPr>
              <a:t>v</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ectors</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lang="en-US">
                <a:latin typeface="Times New Roman" panose="02020603050405020304" pitchFamily="18" charset="0"/>
                <a:ea typeface="Calibri" panose="020F0502020204030204" charset="0"/>
                <a:cs typeface="Times New Roman" panose="02020603050405020304" pitchFamily="18" charset="0"/>
              </a:rPr>
              <a:t>F</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irst document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t>
            </a:r>
            <a:r>
              <a:rPr kumimoji="0" lang="en-US" b="1" i="1"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and convert it into a binary vector.</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The scoring of the document would look as follows: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 1		“was” = 1	“the” = 1	“best” = 1</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“of” = 1		“times” = 1	“worst” = 0</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“age” = 0</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“wisdom” = 0      “foolishness” =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 = [1, 1, 1, 1, 1, 1, 0, 0, 0,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worst of times" = [1, 1, 1, 0, 1, 1, 1, 0, 0,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wisdom" = [1, 1, 1, 0, 1, 0, 0, 1, 1,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foolishness" = [1, 1, 1, 0, 1, 0, 0, 1, 0, 1]</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transition spd="slow"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75299" y="457200"/>
            <a:ext cx="10610597" cy="1754326"/>
          </a:xfrm>
          <a:prstGeom prst="rect">
            <a:avLst/>
          </a:prstGeom>
          <a:noFill/>
        </p:spPr>
        <p:txBody>
          <a:bodyPr wrap="none" rtlCol="0">
            <a:spAutoFit/>
          </a:bodyPr>
          <a:lstStyle/>
          <a:p>
            <a:pPr algn="just"/>
            <a:r>
              <a:rPr lang="en-IN" b="1">
                <a:latin typeface="Times New Roman" panose="02020603050405020304" pitchFamily="18" charset="0"/>
                <a:cs typeface="Times New Roman" panose="02020603050405020304" pitchFamily="18" charset="0"/>
              </a:rPr>
              <a:t>TF-IDF</a:t>
            </a:r>
          </a:p>
          <a:p>
            <a:pPr algn="just"/>
            <a:endParaRPr lang="en-IN" b="1">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TF-IDF is a statistical measure that evaluates how relevant a word is to a document in a collection of documents.</a:t>
            </a:r>
          </a:p>
          <a:p>
            <a:pPr algn="just"/>
            <a:r>
              <a:rPr lang="en-US" b="1">
                <a:latin typeface="Times New Roman" panose="02020603050405020304" pitchFamily="18" charset="0"/>
                <a:cs typeface="Times New Roman" panose="02020603050405020304" pitchFamily="18" charset="0"/>
              </a:rPr>
              <a:t>e.g.,</a:t>
            </a:r>
          </a:p>
          <a:p>
            <a:pPr algn="just"/>
            <a:r>
              <a:rPr lang="en-US">
                <a:latin typeface="Times New Roman" panose="02020603050405020304" pitchFamily="18" charset="0"/>
                <a:cs typeface="Times New Roman" panose="02020603050405020304" pitchFamily="18" charset="0"/>
              </a:rPr>
              <a:t>We have 3 texts and we need to </a:t>
            </a:r>
            <a:r>
              <a:rPr lang="en-US" err="1">
                <a:latin typeface="Times New Roman" panose="02020603050405020304" pitchFamily="18" charset="0"/>
                <a:cs typeface="Times New Roman" panose="02020603050405020304" pitchFamily="18" charset="0"/>
              </a:rPr>
              <a:t>vectorize</a:t>
            </a:r>
            <a:r>
              <a:rPr lang="en-US">
                <a:latin typeface="Times New Roman" panose="02020603050405020304" pitchFamily="18" charset="0"/>
                <a:cs typeface="Times New Roman" panose="02020603050405020304" pitchFamily="18" charset="0"/>
              </a:rPr>
              <a:t> these texts</a:t>
            </a:r>
          </a:p>
          <a:p>
            <a:endParaRPr lang="en-IN"/>
          </a:p>
        </p:txBody>
      </p:sp>
      <p:pic>
        <p:nvPicPr>
          <p:cNvPr id="4" name="Picture 8">
            <a:extLst>
              <a:ext uri="{FF2B5EF4-FFF2-40B4-BE49-F238E27FC236}">
                <a16:creationId xmlns:a16="http://schemas.microsoft.com/office/drawing/2014/main" id="{B044A873-E86A-42FF-8AB2-A07E9FC89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80" y="1991692"/>
            <a:ext cx="4027165" cy="8640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4694" y="3131728"/>
            <a:ext cx="11008142" cy="1477328"/>
          </a:xfrm>
          <a:prstGeom prst="rect">
            <a:avLst/>
          </a:prstGeom>
          <a:noFill/>
        </p:spPr>
        <p:txBody>
          <a:bodyPr wrap="none" rtlCol="0">
            <a:spAutoFit/>
          </a:bodyPr>
          <a:lstStyle/>
          <a:p>
            <a:pPr algn="just"/>
            <a:r>
              <a:rPr lang="en-US" b="1" dirty="0">
                <a:solidFill>
                  <a:srgbClr val="292929"/>
                </a:solidFill>
                <a:latin typeface="Times New Roman" panose="02020603050405020304" pitchFamily="18" charset="0"/>
                <a:cs typeface="Times New Roman" panose="02020603050405020304" pitchFamily="18" charset="0"/>
              </a:rPr>
              <a:t>Step 1</a:t>
            </a:r>
            <a:endParaRPr lang="en-US" dirty="0">
              <a:solidFill>
                <a:srgbClr val="292929"/>
              </a:solidFill>
              <a:latin typeface="Times New Roman" panose="02020603050405020304" pitchFamily="18" charset="0"/>
              <a:cs typeface="Times New Roman" panose="02020603050405020304" pitchFamily="18" charset="0"/>
            </a:endParaRPr>
          </a:p>
          <a:p>
            <a:pPr algn="just"/>
            <a:r>
              <a:rPr lang="en-US" dirty="0">
                <a:solidFill>
                  <a:srgbClr val="292929"/>
                </a:solidFill>
                <a:latin typeface="Times New Roman" panose="02020603050405020304" pitchFamily="18" charset="0"/>
                <a:cs typeface="Times New Roman" panose="02020603050405020304" pitchFamily="18" charset="0"/>
              </a:rPr>
              <a:t>Create a term frequency matrix where rows are documents and columns are distinct terms throughout all documents. </a:t>
            </a:r>
          </a:p>
          <a:p>
            <a:pPr algn="just"/>
            <a:r>
              <a:rPr lang="en-US" dirty="0">
                <a:solidFill>
                  <a:srgbClr val="292929"/>
                </a:solidFill>
                <a:latin typeface="Times New Roman" panose="02020603050405020304" pitchFamily="18" charset="0"/>
                <a:cs typeface="Times New Roman" panose="02020603050405020304" pitchFamily="18" charset="0"/>
              </a:rPr>
              <a:t>Count word occurrences in every text.</a:t>
            </a:r>
          </a:p>
          <a:p>
            <a:pPr algn="just"/>
            <a:r>
              <a:rPr lang="en-US" b="1" dirty="0">
                <a:latin typeface="Times New Roman" panose="02020603050405020304" pitchFamily="18" charset="0"/>
                <a:cs typeface="Times New Roman" panose="02020603050405020304" pitchFamily="18" charset="0"/>
              </a:rPr>
              <a:t>Term frequency = No. of repetition of words in sentence / No. of words in a sentence</a:t>
            </a:r>
          </a:p>
          <a:p>
            <a:endParaRPr lang="en-IN" dirty="0"/>
          </a:p>
        </p:txBody>
      </p:sp>
      <p:pic>
        <p:nvPicPr>
          <p:cNvPr id="6" name="Picture 12">
            <a:extLst>
              <a:ext uri="{FF2B5EF4-FFF2-40B4-BE49-F238E27FC236}">
                <a16:creationId xmlns:a16="http://schemas.microsoft.com/office/drawing/2014/main" id="{A5BEC1AA-C52C-408C-B1F0-C24327BB3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146" y="4630266"/>
            <a:ext cx="6912768" cy="771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Rectangle 2"/>
          <p:cNvSpPr/>
          <p:nvPr/>
        </p:nvSpPr>
        <p:spPr>
          <a:xfrm>
            <a:off x="276006" y="467023"/>
            <a:ext cx="9710737" cy="1200329"/>
          </a:xfrm>
          <a:prstGeom prst="rect">
            <a:avLst/>
          </a:prstGeom>
        </p:spPr>
        <p:txBody>
          <a:bodyPr wrap="square">
            <a:spAutoFit/>
          </a:bodyPr>
          <a:lstStyle/>
          <a:p>
            <a:r>
              <a:rPr lang="en-US" b="1">
                <a:solidFill>
                  <a:srgbClr val="292929"/>
                </a:solidFill>
                <a:latin typeface="Times New Roman" panose="02020603050405020304" pitchFamily="18" charset="0"/>
                <a:cs typeface="Times New Roman" panose="02020603050405020304" pitchFamily="18" charset="0"/>
              </a:rPr>
              <a:t>Step 2</a:t>
            </a:r>
            <a:endParaRPr lang="en-US">
              <a:solidFill>
                <a:srgbClr val="292929"/>
              </a:solidFill>
              <a:latin typeface="Times New Roman" panose="02020603050405020304" pitchFamily="18" charset="0"/>
              <a:cs typeface="Times New Roman" panose="02020603050405020304" pitchFamily="18" charset="0"/>
            </a:endParaRPr>
          </a:p>
          <a:p>
            <a:r>
              <a:rPr lang="en-US">
                <a:solidFill>
                  <a:srgbClr val="292929"/>
                </a:solidFill>
                <a:latin typeface="Times New Roman" panose="02020603050405020304" pitchFamily="18" charset="0"/>
                <a:cs typeface="Times New Roman" panose="02020603050405020304" pitchFamily="18" charset="0"/>
              </a:rPr>
              <a:t>Compute inverse document frequency (IDF) using the previously explained formula.</a:t>
            </a:r>
          </a:p>
          <a:p>
            <a:r>
              <a:rPr lang="en-US" b="1">
                <a:latin typeface="Times New Roman" panose="02020603050405020304" pitchFamily="18" charset="0"/>
                <a:cs typeface="Times New Roman" panose="02020603050405020304" pitchFamily="18" charset="0"/>
              </a:rPr>
              <a:t>IDF = log (No of sentences / No of sentences containing words)</a:t>
            </a:r>
          </a:p>
          <a:p>
            <a:endParaRPr lang="en-US">
              <a:solidFill>
                <a:srgbClr val="292929"/>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992CD0B5-F4C3-4DC0-A345-EFEFD993D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50" y="1598023"/>
            <a:ext cx="7200800" cy="5760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6049" y="2095798"/>
            <a:ext cx="6500536" cy="1200329"/>
          </a:xfrm>
          <a:prstGeom prst="rect">
            <a:avLst/>
          </a:prstGeom>
        </p:spPr>
        <p:txBody>
          <a:bodyPr wrap="square">
            <a:spAutoFit/>
          </a:bodyPr>
          <a:lstStyle/>
          <a:p>
            <a:pPr algn="just"/>
            <a:endParaRPr lang="en-US" b="1">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r>
              <a:rPr lang="en-US" b="1">
                <a:solidFill>
                  <a:srgbClr val="292929"/>
                </a:solidFill>
                <a:latin typeface="Times New Roman" panose="02020603050405020304" pitchFamily="18" charset="0"/>
                <a:cs typeface="Times New Roman" panose="02020603050405020304" pitchFamily="18" charset="0"/>
              </a:rPr>
              <a:t>Step 3</a:t>
            </a:r>
            <a:endParaRPr lang="en-US">
              <a:solidFill>
                <a:srgbClr val="292929"/>
              </a:solidFill>
              <a:latin typeface="Times New Roman" panose="02020603050405020304" pitchFamily="18" charset="0"/>
              <a:cs typeface="Times New Roman" panose="02020603050405020304" pitchFamily="18" charset="0"/>
            </a:endParaRPr>
          </a:p>
          <a:p>
            <a:pPr algn="just"/>
            <a:r>
              <a:rPr lang="en-US">
                <a:solidFill>
                  <a:srgbClr val="292929"/>
                </a:solidFill>
                <a:latin typeface="Times New Roman" panose="02020603050405020304" pitchFamily="18" charset="0"/>
                <a:cs typeface="Times New Roman" panose="02020603050405020304" pitchFamily="18" charset="0"/>
              </a:rPr>
              <a:t>Multiply TF matrix with IDF respectively</a:t>
            </a:r>
          </a:p>
        </p:txBody>
      </p:sp>
      <p:pic>
        <p:nvPicPr>
          <p:cNvPr id="6" name="Picture 6">
            <a:extLst>
              <a:ext uri="{FF2B5EF4-FFF2-40B4-BE49-F238E27FC236}">
                <a16:creationId xmlns:a16="http://schemas.microsoft.com/office/drawing/2014/main" id="{B1E43AEB-85EA-4BB5-B0EE-EFAFD8A4D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577" y="3473574"/>
            <a:ext cx="7195705" cy="7013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Content Placeholder 2">
            <a:extLst>
              <a:ext uri="{FF2B5EF4-FFF2-40B4-BE49-F238E27FC236}">
                <a16:creationId xmlns:a16="http://schemas.microsoft.com/office/drawing/2014/main" id="{ABCD6EE8-E607-4BCA-A5DC-ABB69F66E073}"/>
              </a:ext>
            </a:extLst>
          </p:cNvPr>
          <p:cNvSpPr txBox="1">
            <a:spLocks/>
          </p:cNvSpPr>
          <p:nvPr/>
        </p:nvSpPr>
        <p:spPr>
          <a:xfrm>
            <a:off x="290007" y="476672"/>
            <a:ext cx="10958513" cy="5695528"/>
          </a:xfrm>
          <a:prstGeom prst="rect">
            <a:avLst/>
          </a:prstGeom>
        </p:spPr>
        <p:txBody>
          <a:bodyPr/>
          <a:lstStyle/>
          <a:p>
            <a:pPr marL="228600" marR="0" lvl="0" indent="-228600" algn="just" defTabSz="914400" rtl="0" eaLnBrk="1" fontAlgn="auto" latinLnBrk="0" hangingPunct="1">
              <a:lnSpc>
                <a:spcPct val="90000"/>
              </a:lnSpc>
              <a:spcBef>
                <a:spcPts val="1000"/>
              </a:spcBef>
              <a:spcAft>
                <a:spcPts val="0"/>
              </a:spcAft>
              <a:buClrTx/>
              <a:buSzTx/>
              <a:tabLst/>
              <a:defRPr/>
            </a:pPr>
            <a:r>
              <a:rPr kumimoji="0" lang="en-IN" sz="3200"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MODELLING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In modeling, we are splitting the data as train and test. This is to estimate the performance of machine learning algorithms i.e., used to make predictions on the data not used to train the model.</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Supervised Machine Learning Algorithm used here are,</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FDAB1142-DF94-46AF-B78D-43354F78F0AC}"/>
              </a:ext>
            </a:extLst>
          </p:cNvPr>
          <p:cNvGraphicFramePr>
            <a:graphicFrameLocks noGrp="1"/>
          </p:cNvGraphicFramePr>
          <p:nvPr>
            <p:extLst>
              <p:ext uri="{D42A27DB-BD31-4B8C-83A1-F6EECF244321}">
                <p14:modId xmlns:p14="http://schemas.microsoft.com/office/powerpoint/2010/main" val="407828650"/>
              </p:ext>
            </p:extLst>
          </p:nvPr>
        </p:nvGraphicFramePr>
        <p:xfrm>
          <a:off x="2548821" y="2606713"/>
          <a:ext cx="7020780" cy="3017882"/>
        </p:xfrm>
        <a:graphic>
          <a:graphicData uri="http://schemas.openxmlformats.org/drawingml/2006/table">
            <a:tbl>
              <a:tblPr firstRow="1" bandRow="1">
                <a:tableStyleId>{073A0DAA-6AF3-43AB-8588-CEC1D06C72B9}</a:tableStyleId>
              </a:tblPr>
              <a:tblGrid>
                <a:gridCol w="2340260">
                  <a:extLst>
                    <a:ext uri="{9D8B030D-6E8A-4147-A177-3AD203B41FA5}">
                      <a16:colId xmlns:a16="http://schemas.microsoft.com/office/drawing/2014/main" val="3998876649"/>
                    </a:ext>
                  </a:extLst>
                </a:gridCol>
                <a:gridCol w="2340260">
                  <a:extLst>
                    <a:ext uri="{9D8B030D-6E8A-4147-A177-3AD203B41FA5}">
                      <a16:colId xmlns:a16="http://schemas.microsoft.com/office/drawing/2014/main" val="4178618536"/>
                    </a:ext>
                  </a:extLst>
                </a:gridCol>
                <a:gridCol w="2340260">
                  <a:extLst>
                    <a:ext uri="{9D8B030D-6E8A-4147-A177-3AD203B41FA5}">
                      <a16:colId xmlns:a16="http://schemas.microsoft.com/office/drawing/2014/main" val="2596555659"/>
                    </a:ext>
                  </a:extLst>
                </a:gridCol>
              </a:tblGrid>
              <a:tr h="918318">
                <a:tc>
                  <a:txBody>
                    <a:bodyPr/>
                    <a:lstStyle/>
                    <a:p>
                      <a:pPr algn="ctr"/>
                      <a:r>
                        <a:rPr lang="en-IN">
                          <a:latin typeface="Times New Roman" pitchFamily="18" charset="0"/>
                          <a:cs typeface="Times New Roman" pitchFamily="18" charset="0"/>
                        </a:rPr>
                        <a:t>SPAMMING</a:t>
                      </a:r>
                    </a:p>
                  </a:txBody>
                  <a:tcPr/>
                </a:tc>
                <a:tc>
                  <a:txBody>
                    <a:bodyPr/>
                    <a:lstStyle/>
                    <a:p>
                      <a:pPr algn="ctr"/>
                      <a:r>
                        <a:rPr lang="en-IN">
                          <a:latin typeface="Times New Roman" pitchFamily="18" charset="0"/>
                          <a:cs typeface="Times New Roman" pitchFamily="18" charset="0"/>
                        </a:rPr>
                        <a:t>FAKE</a:t>
                      </a:r>
                      <a:r>
                        <a:rPr lang="en-IN" baseline="0">
                          <a:latin typeface="Times New Roman" pitchFamily="18" charset="0"/>
                          <a:cs typeface="Times New Roman" pitchFamily="18" charset="0"/>
                        </a:rPr>
                        <a:t> NEWS</a:t>
                      </a:r>
                      <a:endParaRPr lang="en-IN">
                        <a:latin typeface="Times New Roman" pitchFamily="18" charset="0"/>
                        <a:cs typeface="Times New Roman" pitchFamily="18" charset="0"/>
                      </a:endParaRPr>
                    </a:p>
                  </a:txBody>
                  <a:tcPr/>
                </a:tc>
                <a:tc>
                  <a:txBody>
                    <a:bodyPr/>
                    <a:lstStyle/>
                    <a:p>
                      <a:pPr algn="ctr"/>
                      <a:r>
                        <a:rPr lang="en-IN">
                          <a:latin typeface="Times New Roman" pitchFamily="18" charset="0"/>
                          <a:cs typeface="Times New Roman" pitchFamily="18" charset="0"/>
                        </a:rPr>
                        <a:t>BULLING/NON-BULLING</a:t>
                      </a:r>
                    </a:p>
                  </a:txBody>
                  <a:tcPr/>
                </a:tc>
                <a:extLst>
                  <a:ext uri="{0D108BD9-81ED-4DB2-BD59-A6C34878D82A}">
                    <a16:rowId xmlns:a16="http://schemas.microsoft.com/office/drawing/2014/main" val="3262991225"/>
                  </a:ext>
                </a:extLst>
              </a:tr>
              <a:tr h="1709918">
                <a:tc>
                  <a:txBody>
                    <a:bodyPr/>
                    <a:lstStyle/>
                    <a:p>
                      <a:pPr algn="ctr">
                        <a:lnSpc>
                          <a:spcPct val="150000"/>
                        </a:lnSpc>
                      </a:pPr>
                      <a:r>
                        <a:rPr lang="en-IN">
                          <a:latin typeface="Times New Roman" pitchFamily="18" charset="0"/>
                          <a:cs typeface="Times New Roman" pitchFamily="18" charset="0"/>
                        </a:rPr>
                        <a:t>Naïve Bayes</a:t>
                      </a:r>
                    </a:p>
                    <a:p>
                      <a:pPr algn="ctr">
                        <a:lnSpc>
                          <a:spcPct val="150000"/>
                        </a:lnSpc>
                      </a:pPr>
                      <a:r>
                        <a:rPr lang="en-IN">
                          <a:latin typeface="Times New Roman" pitchFamily="18" charset="0"/>
                          <a:cs typeface="Times New Roman" pitchFamily="18" charset="0"/>
                        </a:rPr>
                        <a:t>SVM</a:t>
                      </a:r>
                    </a:p>
                    <a:p>
                      <a:pPr algn="ctr">
                        <a:lnSpc>
                          <a:spcPct val="150000"/>
                        </a:lnSpc>
                      </a:pPr>
                      <a:r>
                        <a:rPr lang="en-IN">
                          <a:latin typeface="Times New Roman" pitchFamily="18" charset="0"/>
                          <a:cs typeface="Times New Roman" pitchFamily="18" charset="0"/>
                        </a:rPr>
                        <a:t>KNN</a:t>
                      </a:r>
                    </a:p>
                    <a:p>
                      <a:pPr algn="ctr">
                        <a:lnSpc>
                          <a:spcPct val="150000"/>
                        </a:lnSpc>
                      </a:pPr>
                      <a:r>
                        <a:rPr lang="en-IN">
                          <a:latin typeface="Times New Roman" pitchFamily="18" charset="0"/>
                          <a:cs typeface="Times New Roman" pitchFamily="18" charset="0"/>
                        </a:rPr>
                        <a:t>Decision Tree</a:t>
                      </a:r>
                    </a:p>
                    <a:p>
                      <a:pPr algn="ctr">
                        <a:lnSpc>
                          <a:spcPct val="150000"/>
                        </a:lnSpc>
                      </a:pPr>
                      <a:r>
                        <a:rPr lang="en-IN">
                          <a:latin typeface="Times New Roman" pitchFamily="18" charset="0"/>
                          <a:cs typeface="Times New Roman" pitchFamily="18" charset="0"/>
                        </a:rPr>
                        <a:t>Random Forest</a:t>
                      </a:r>
                    </a:p>
                  </a:txBody>
                  <a:tcPr/>
                </a:tc>
                <a:tc>
                  <a:txBody>
                    <a:bodyPr/>
                    <a:lstStyle/>
                    <a:p>
                      <a:pPr algn="ctr">
                        <a:lnSpc>
                          <a:spcPct val="150000"/>
                        </a:lnSpc>
                      </a:pPr>
                      <a:r>
                        <a:rPr lang="en-IN">
                          <a:latin typeface="Times New Roman" pitchFamily="18" charset="0"/>
                          <a:cs typeface="Times New Roman" pitchFamily="18" charset="0"/>
                        </a:rPr>
                        <a:t>Decision Tree</a:t>
                      </a:r>
                    </a:p>
                    <a:p>
                      <a:pPr algn="ctr">
                        <a:lnSpc>
                          <a:spcPct val="150000"/>
                        </a:lnSpc>
                      </a:pPr>
                      <a:r>
                        <a:rPr lang="en-IN">
                          <a:latin typeface="Times New Roman" pitchFamily="18" charset="0"/>
                          <a:cs typeface="Times New Roman" pitchFamily="18" charset="0"/>
                        </a:rPr>
                        <a:t>Logistic Regression</a:t>
                      </a:r>
                    </a:p>
                    <a:p>
                      <a:pPr algn="ctr">
                        <a:lnSpc>
                          <a:spcPct val="150000"/>
                        </a:lnSpc>
                      </a:pPr>
                      <a:r>
                        <a:rPr lang="en-IN">
                          <a:latin typeface="Times New Roman" pitchFamily="18" charset="0"/>
                          <a:cs typeface="Times New Roman" pitchFamily="18" charset="0"/>
                        </a:rPr>
                        <a:t>Random Forest</a:t>
                      </a:r>
                    </a:p>
                  </a:txBody>
                  <a:tcPr/>
                </a:tc>
                <a:tc>
                  <a:txBody>
                    <a:bodyPr/>
                    <a:lstStyle/>
                    <a:p>
                      <a:pPr algn="ctr">
                        <a:lnSpc>
                          <a:spcPct val="150000"/>
                        </a:lnSpc>
                      </a:pPr>
                      <a:r>
                        <a:rPr lang="en-IN">
                          <a:latin typeface="Times New Roman" pitchFamily="18" charset="0"/>
                          <a:cs typeface="Times New Roman" pitchFamily="18" charset="0"/>
                        </a:rPr>
                        <a:t>Naïve Bayes</a:t>
                      </a:r>
                    </a:p>
                    <a:p>
                      <a:pPr algn="ctr">
                        <a:lnSpc>
                          <a:spcPct val="150000"/>
                        </a:lnSpc>
                      </a:pPr>
                      <a:r>
                        <a:rPr lang="en-IN">
                          <a:latin typeface="Times New Roman" pitchFamily="18" charset="0"/>
                          <a:cs typeface="Times New Roman" pitchFamily="18" charset="0"/>
                        </a:rPr>
                        <a:t>Logistic Regression</a:t>
                      </a:r>
                    </a:p>
                    <a:p>
                      <a:pPr algn="ctr">
                        <a:lnSpc>
                          <a:spcPct val="150000"/>
                        </a:lnSpc>
                      </a:pPr>
                      <a:r>
                        <a:rPr lang="en-IN">
                          <a:latin typeface="Times New Roman" pitchFamily="18" charset="0"/>
                          <a:cs typeface="Times New Roman" pitchFamily="18" charset="0"/>
                        </a:rPr>
                        <a:t>SVM</a:t>
                      </a:r>
                    </a:p>
                    <a:p>
                      <a:pPr algn="ctr">
                        <a:lnSpc>
                          <a:spcPct val="150000"/>
                        </a:lnSpc>
                      </a:pPr>
                      <a:r>
                        <a:rPr lang="en-IN">
                          <a:latin typeface="Times New Roman" pitchFamily="18" charset="0"/>
                          <a:cs typeface="Times New Roman" pitchFamily="18" charset="0"/>
                        </a:rPr>
                        <a:t>Decision Tree</a:t>
                      </a:r>
                    </a:p>
                  </a:txBody>
                  <a:tcPr/>
                </a:tc>
                <a:extLst>
                  <a:ext uri="{0D108BD9-81ED-4DB2-BD59-A6C34878D82A}">
                    <a16:rowId xmlns:a16="http://schemas.microsoft.com/office/drawing/2014/main" val="265172375"/>
                  </a:ext>
                </a:extLst>
              </a:tr>
            </a:tbl>
          </a:graphicData>
        </a:graphic>
      </p:graphicFrame>
    </p:spTree>
  </p:cSld>
  <p:clrMapOvr>
    <a:masterClrMapping/>
  </p:clrMapOvr>
  <p:transition spd="slow"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3" name="TextBox 2"/>
          <p:cNvSpPr txBox="1"/>
          <p:nvPr/>
        </p:nvSpPr>
        <p:spPr>
          <a:xfrm>
            <a:off x="2771775" y="325656"/>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
        <p:nvSpPr>
          <p:cNvPr id="2" name="TextBox 1">
            <a:extLst>
              <a:ext uri="{FF2B5EF4-FFF2-40B4-BE49-F238E27FC236}">
                <a16:creationId xmlns:a16="http://schemas.microsoft.com/office/drawing/2014/main" id="{D86730CF-35A8-4D08-989F-4EBB03C9AE77}"/>
              </a:ext>
            </a:extLst>
          </p:cNvPr>
          <p:cNvSpPr txBox="1"/>
          <p:nvPr/>
        </p:nvSpPr>
        <p:spPr>
          <a:xfrm>
            <a:off x="924339" y="910431"/>
            <a:ext cx="9929191" cy="440120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Confusion Matrix</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Accuracy =       TP+TN </a:t>
            </a:r>
          </a:p>
          <a:p>
            <a:r>
              <a:rPr lang="en-US" sz="2000" b="1" dirty="0">
                <a:latin typeface="Times New Roman" panose="02020603050405020304" pitchFamily="18" charset="0"/>
                <a:cs typeface="Times New Roman" panose="02020603050405020304" pitchFamily="18" charset="0"/>
              </a:rPr>
              <a:t>                     TP+TN+FP+FN   </a:t>
            </a:r>
          </a:p>
          <a:p>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0DD052B-2DC2-4FFC-A4A5-77F2585EE39D}"/>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615108" y="1551243"/>
            <a:ext cx="4273826" cy="2180820"/>
          </a:xfrm>
          <a:prstGeom prst="rect">
            <a:avLst/>
          </a:prstGeom>
        </p:spPr>
      </p:pic>
      <p:cxnSp>
        <p:nvCxnSpPr>
          <p:cNvPr id="11" name="Straight Connector 10">
            <a:extLst>
              <a:ext uri="{FF2B5EF4-FFF2-40B4-BE49-F238E27FC236}">
                <a16:creationId xmlns:a16="http://schemas.microsoft.com/office/drawing/2014/main" id="{1DB60457-D686-4F71-BF20-BCFE9092997C}"/>
              </a:ext>
            </a:extLst>
          </p:cNvPr>
          <p:cNvCxnSpPr>
            <a:cxnSpLocks/>
          </p:cNvCxnSpPr>
          <p:nvPr/>
        </p:nvCxnSpPr>
        <p:spPr>
          <a:xfrm>
            <a:off x="2335696" y="4293704"/>
            <a:ext cx="15206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26084688"/>
      </p:ext>
    </p:extLst>
  </p:cSld>
  <p:clrMapOvr>
    <a:masterClrMapping/>
  </p:clrMapOvr>
  <p:transition spd="slow"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3" name="TextBox 2"/>
          <p:cNvSpPr txBox="1"/>
          <p:nvPr/>
        </p:nvSpPr>
        <p:spPr>
          <a:xfrm>
            <a:off x="2771775" y="325656"/>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graphicFrame>
        <p:nvGraphicFramePr>
          <p:cNvPr id="4" name="Table 8">
            <a:extLst>
              <a:ext uri="{FF2B5EF4-FFF2-40B4-BE49-F238E27FC236}">
                <a16:creationId xmlns:a16="http://schemas.microsoft.com/office/drawing/2014/main" id="{257411AA-C3A8-4C9B-8B79-B46051B1EADC}"/>
              </a:ext>
            </a:extLst>
          </p:cNvPr>
          <p:cNvGraphicFramePr>
            <a:graphicFrameLocks noGrp="1"/>
          </p:cNvGraphicFramePr>
          <p:nvPr>
            <p:extLst>
              <p:ext uri="{D42A27DB-BD31-4B8C-83A1-F6EECF244321}">
                <p14:modId xmlns:p14="http://schemas.microsoft.com/office/powerpoint/2010/main" val="3479578890"/>
              </p:ext>
            </p:extLst>
          </p:nvPr>
        </p:nvGraphicFramePr>
        <p:xfrm>
          <a:off x="2714093" y="1387894"/>
          <a:ext cx="5544616" cy="3046220"/>
        </p:xfrm>
        <a:graphic>
          <a:graphicData uri="http://schemas.openxmlformats.org/drawingml/2006/table">
            <a:tbl>
              <a:tblPr firstRow="1" bandRow="1">
                <a:tableStyleId>{073A0DAA-6AF3-43AB-8588-CEC1D06C72B9}</a:tableStyleId>
              </a:tblPr>
              <a:tblGrid>
                <a:gridCol w="2744305">
                  <a:extLst>
                    <a:ext uri="{9D8B030D-6E8A-4147-A177-3AD203B41FA5}">
                      <a16:colId xmlns:a16="http://schemas.microsoft.com/office/drawing/2014/main" val="4069846259"/>
                    </a:ext>
                  </a:extLst>
                </a:gridCol>
                <a:gridCol w="2800311">
                  <a:extLst>
                    <a:ext uri="{9D8B030D-6E8A-4147-A177-3AD203B41FA5}">
                      <a16:colId xmlns:a16="http://schemas.microsoft.com/office/drawing/2014/main" val="1770909318"/>
                    </a:ext>
                  </a:extLst>
                </a:gridCol>
              </a:tblGrid>
              <a:tr h="648072">
                <a:tc gridSpan="2">
                  <a:txBody>
                    <a:bodyPr/>
                    <a:lstStyle/>
                    <a:p>
                      <a:pPr algn="ctr"/>
                      <a:r>
                        <a:rPr lang="en-IN" sz="1800">
                          <a:latin typeface="Times New Roman" pitchFamily="18" charset="0"/>
                          <a:cs typeface="Times New Roman" pitchFamily="18" charset="0"/>
                        </a:rPr>
                        <a:t>FAKE NEWS</a:t>
                      </a:r>
                    </a:p>
                  </a:txBody>
                  <a:tcPr/>
                </a:tc>
                <a:tc hMerge="1">
                  <a:txBody>
                    <a:bodyPr/>
                    <a:lstStyle/>
                    <a:p>
                      <a:endParaRPr lang="en-IN"/>
                    </a:p>
                  </a:txBody>
                  <a:tcPr/>
                </a:tc>
                <a:extLst>
                  <a:ext uri="{0D108BD9-81ED-4DB2-BD59-A6C34878D82A}">
                    <a16:rowId xmlns:a16="http://schemas.microsoft.com/office/drawing/2014/main" val="1435472754"/>
                  </a:ext>
                </a:extLst>
              </a:tr>
              <a:tr h="569348">
                <a:tc>
                  <a:txBody>
                    <a:bodyPr/>
                    <a:lstStyle/>
                    <a:p>
                      <a:pPr algn="ctr"/>
                      <a:r>
                        <a:rPr lang="en-IN" sz="1800" b="1">
                          <a:latin typeface="Times New Roman" pitchFamily="18" charset="0"/>
                          <a:cs typeface="Times New Roman" pitchFamily="18" charset="0"/>
                        </a:rPr>
                        <a:t>Model</a:t>
                      </a:r>
                    </a:p>
                  </a:txBody>
                  <a:tcPr/>
                </a:tc>
                <a:tc>
                  <a:txBody>
                    <a:bodyPr/>
                    <a:lstStyle/>
                    <a:p>
                      <a:pPr algn="ctr"/>
                      <a:r>
                        <a:rPr lang="en-IN" sz="1800" b="1">
                          <a:latin typeface="Times New Roman" pitchFamily="18" charset="0"/>
                          <a:cs typeface="Times New Roman" pitchFamily="18" charset="0"/>
                        </a:rPr>
                        <a:t>Accuracy</a:t>
                      </a:r>
                    </a:p>
                  </a:txBody>
                  <a:tcPr/>
                </a:tc>
                <a:extLst>
                  <a:ext uri="{0D108BD9-81ED-4DB2-BD59-A6C34878D82A}">
                    <a16:rowId xmlns:a16="http://schemas.microsoft.com/office/drawing/2014/main" val="1092929336"/>
                  </a:ext>
                </a:extLst>
              </a:tr>
              <a:tr h="630621">
                <a:tc>
                  <a:txBody>
                    <a:bodyPr/>
                    <a:lstStyle/>
                    <a:p>
                      <a:pPr algn="ctr"/>
                      <a:r>
                        <a:rPr lang="en-IN" sz="1800">
                          <a:latin typeface="Times New Roman" pitchFamily="18" charset="0"/>
                          <a:cs typeface="Times New Roman" pitchFamily="18" charset="0"/>
                        </a:rPr>
                        <a:t>Decision Tree</a:t>
                      </a:r>
                    </a:p>
                  </a:txBody>
                  <a:tcPr/>
                </a:tc>
                <a:tc>
                  <a:txBody>
                    <a:bodyPr/>
                    <a:lstStyle/>
                    <a:p>
                      <a:pPr algn="ctr"/>
                      <a:r>
                        <a:rPr lang="en-IN" sz="1800">
                          <a:latin typeface="Times New Roman" pitchFamily="18" charset="0"/>
                          <a:cs typeface="Times New Roman" pitchFamily="18" charset="0"/>
                        </a:rPr>
                        <a:t>99.54%</a:t>
                      </a:r>
                    </a:p>
                  </a:txBody>
                  <a:tcPr/>
                </a:tc>
                <a:extLst>
                  <a:ext uri="{0D108BD9-81ED-4DB2-BD59-A6C34878D82A}">
                    <a16:rowId xmlns:a16="http://schemas.microsoft.com/office/drawing/2014/main" val="3657179315"/>
                  </a:ext>
                </a:extLst>
              </a:tr>
              <a:tr h="488731">
                <a:tc>
                  <a:txBody>
                    <a:bodyPr/>
                    <a:lstStyle/>
                    <a:p>
                      <a:pPr algn="ctr"/>
                      <a:r>
                        <a:rPr lang="en-IN" sz="1800">
                          <a:latin typeface="Times New Roman" pitchFamily="18" charset="0"/>
                          <a:cs typeface="Times New Roman" pitchFamily="18" charset="0"/>
                        </a:rPr>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a:latin typeface="Times New Roman" pitchFamily="18" charset="0"/>
                          <a:cs typeface="Times New Roman" pitchFamily="18" charset="0"/>
                        </a:rPr>
                        <a:t>98.74%</a:t>
                      </a:r>
                    </a:p>
                    <a:p>
                      <a:pPr algn="ctr"/>
                      <a:endParaRPr lang="en-IN" sz="1800">
                        <a:latin typeface="Times New Roman" pitchFamily="18" charset="0"/>
                        <a:cs typeface="Times New Roman" pitchFamily="18" charset="0"/>
                      </a:endParaRPr>
                    </a:p>
                  </a:txBody>
                  <a:tcPr/>
                </a:tc>
                <a:extLst>
                  <a:ext uri="{0D108BD9-81ED-4DB2-BD59-A6C34878D82A}">
                    <a16:rowId xmlns:a16="http://schemas.microsoft.com/office/drawing/2014/main" val="337135965"/>
                  </a:ext>
                </a:extLst>
              </a:tr>
              <a:tr h="558099">
                <a:tc>
                  <a:txBody>
                    <a:bodyPr/>
                    <a:lstStyle/>
                    <a:p>
                      <a:pPr algn="ctr"/>
                      <a:r>
                        <a:rPr lang="en-IN" sz="1800">
                          <a:latin typeface="Times New Roman" pitchFamily="18" charset="0"/>
                          <a:cs typeface="Times New Roman" pitchFamily="18" charset="0"/>
                        </a:rPr>
                        <a:t>Random Forest</a:t>
                      </a:r>
                    </a:p>
                  </a:txBody>
                  <a:tcPr/>
                </a:tc>
                <a:tc>
                  <a:txBody>
                    <a:bodyPr/>
                    <a:lstStyle/>
                    <a:p>
                      <a:pPr algn="ctr"/>
                      <a:r>
                        <a:rPr lang="en-IN" sz="1800">
                          <a:latin typeface="Times New Roman" pitchFamily="18" charset="0"/>
                          <a:cs typeface="Times New Roman" pitchFamily="18" charset="0"/>
                        </a:rPr>
                        <a:t>99.12%</a:t>
                      </a:r>
                    </a:p>
                  </a:txBody>
                  <a:tcPr/>
                </a:tc>
                <a:extLst>
                  <a:ext uri="{0D108BD9-81ED-4DB2-BD59-A6C34878D82A}">
                    <a16:rowId xmlns:a16="http://schemas.microsoft.com/office/drawing/2014/main" val="900841888"/>
                  </a:ext>
                </a:extLst>
              </a:tr>
            </a:tbl>
          </a:graphicData>
        </a:graphic>
      </p:graphicFrame>
    </p:spTree>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8">
            <a:extLst>
              <a:ext uri="{FF2B5EF4-FFF2-40B4-BE49-F238E27FC236}">
                <a16:creationId xmlns:a16="http://schemas.microsoft.com/office/drawing/2014/main" id="{257411AA-C3A8-4C9B-8B79-B46051B1EADC}"/>
              </a:ext>
            </a:extLst>
          </p:cNvPr>
          <p:cNvGraphicFramePr>
            <a:graphicFrameLocks noGrp="1"/>
          </p:cNvGraphicFramePr>
          <p:nvPr>
            <p:extLst>
              <p:ext uri="{D42A27DB-BD31-4B8C-83A1-F6EECF244321}">
                <p14:modId xmlns:p14="http://schemas.microsoft.com/office/powerpoint/2010/main" val="622297027"/>
              </p:ext>
            </p:extLst>
          </p:nvPr>
        </p:nvGraphicFramePr>
        <p:xfrm>
          <a:off x="2614015" y="1401581"/>
          <a:ext cx="5793429" cy="3390489"/>
        </p:xfrm>
        <a:graphic>
          <a:graphicData uri="http://schemas.openxmlformats.org/drawingml/2006/table">
            <a:tbl>
              <a:tblPr firstRow="1" bandRow="1">
                <a:tableStyleId>{073A0DAA-6AF3-43AB-8588-CEC1D06C72B9}</a:tableStyleId>
              </a:tblPr>
              <a:tblGrid>
                <a:gridCol w="2872385">
                  <a:extLst>
                    <a:ext uri="{9D8B030D-6E8A-4147-A177-3AD203B41FA5}">
                      <a16:colId xmlns:a16="http://schemas.microsoft.com/office/drawing/2014/main" val="4069846259"/>
                    </a:ext>
                  </a:extLst>
                </a:gridCol>
                <a:gridCol w="2921044">
                  <a:extLst>
                    <a:ext uri="{9D8B030D-6E8A-4147-A177-3AD203B41FA5}">
                      <a16:colId xmlns:a16="http://schemas.microsoft.com/office/drawing/2014/main" val="1467664151"/>
                    </a:ext>
                  </a:extLst>
                </a:gridCol>
              </a:tblGrid>
              <a:tr h="648072">
                <a:tc gridSpan="2">
                  <a:txBody>
                    <a:bodyPr/>
                    <a:lstStyle/>
                    <a:p>
                      <a:pPr algn="ctr"/>
                      <a:r>
                        <a:rPr lang="en-IN">
                          <a:latin typeface="Times New Roman" pitchFamily="18" charset="0"/>
                          <a:cs typeface="Times New Roman" pitchFamily="18" charset="0"/>
                        </a:rPr>
                        <a:t>BULLING/NON-BULLING</a:t>
                      </a:r>
                    </a:p>
                  </a:txBody>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35472754"/>
                  </a:ext>
                </a:extLst>
              </a:tr>
              <a:tr h="497065">
                <a:tc>
                  <a:txBody>
                    <a:bodyPr/>
                    <a:lstStyle/>
                    <a:p>
                      <a:pPr algn="ctr"/>
                      <a:r>
                        <a:rPr lang="en-IN" b="1">
                          <a:latin typeface="Times New Roman" pitchFamily="18" charset="0"/>
                          <a:cs typeface="Times New Roman" pitchFamily="18" charset="0"/>
                        </a:rPr>
                        <a:t>Model</a:t>
                      </a:r>
                    </a:p>
                  </a:txBody>
                  <a:tcPr/>
                </a:tc>
                <a:tc>
                  <a:txBody>
                    <a:bodyPr/>
                    <a:lstStyle/>
                    <a:p>
                      <a:pPr algn="ctr"/>
                      <a:r>
                        <a:rPr lang="en-IN" b="1">
                          <a:latin typeface="Times New Roman" pitchFamily="18" charset="0"/>
                          <a:cs typeface="Times New Roman" pitchFamily="18" charset="0"/>
                        </a:rPr>
                        <a:t>Accuracy</a:t>
                      </a:r>
                    </a:p>
                  </a:txBody>
                  <a:tcPr/>
                </a:tc>
                <a:extLst>
                  <a:ext uri="{0D108BD9-81ED-4DB2-BD59-A6C34878D82A}">
                    <a16:rowId xmlns:a16="http://schemas.microsoft.com/office/drawing/2014/main" val="1092929336"/>
                  </a:ext>
                </a:extLst>
              </a:tr>
              <a:tr h="542687">
                <a:tc>
                  <a:txBody>
                    <a:bodyPr/>
                    <a:lstStyle/>
                    <a:p>
                      <a:pPr algn="ctr"/>
                      <a:r>
                        <a:rPr lang="en-IN">
                          <a:latin typeface="Times New Roman" pitchFamily="18" charset="0"/>
                          <a:cs typeface="Times New Roman" pitchFamily="18" charset="0"/>
                        </a:rPr>
                        <a:t>Decision Tree</a:t>
                      </a:r>
                    </a:p>
                  </a:txBody>
                  <a:tcPr/>
                </a:tc>
                <a:tc>
                  <a:txBody>
                    <a:bodyPr/>
                    <a:lstStyle/>
                    <a:p>
                      <a:pPr algn="ctr"/>
                      <a:r>
                        <a:rPr lang="en-IN">
                          <a:latin typeface="Times New Roman" pitchFamily="18" charset="0"/>
                          <a:cs typeface="Times New Roman" pitchFamily="18" charset="0"/>
                        </a:rPr>
                        <a:t>85.82%</a:t>
                      </a:r>
                    </a:p>
                  </a:txBody>
                  <a:tcPr/>
                </a:tc>
                <a:extLst>
                  <a:ext uri="{0D108BD9-81ED-4DB2-BD59-A6C34878D82A}">
                    <a16:rowId xmlns:a16="http://schemas.microsoft.com/office/drawing/2014/main" val="3657179315"/>
                  </a:ext>
                </a:extLst>
              </a:tr>
              <a:tr h="583324">
                <a:tc>
                  <a:txBody>
                    <a:bodyPr/>
                    <a:lstStyle/>
                    <a:p>
                      <a:pPr algn="ctr"/>
                      <a:r>
                        <a:rPr lang="en-IN">
                          <a:latin typeface="Times New Roman" pitchFamily="18" charset="0"/>
                          <a:cs typeface="Times New Roman" pitchFamily="18" charset="0"/>
                        </a:rPr>
                        <a:t>Naïve Bayes</a:t>
                      </a:r>
                    </a:p>
                  </a:txBody>
                  <a:tcPr/>
                </a:tc>
                <a:tc>
                  <a:txBody>
                    <a:bodyPr/>
                    <a:lstStyle/>
                    <a:p>
                      <a:pPr algn="ctr"/>
                      <a:r>
                        <a:rPr lang="en-IN">
                          <a:latin typeface="Times New Roman" pitchFamily="18" charset="0"/>
                          <a:cs typeface="Times New Roman" pitchFamily="18" charset="0"/>
                        </a:rPr>
                        <a:t>76.58%</a:t>
                      </a:r>
                    </a:p>
                  </a:txBody>
                  <a:tcPr/>
                </a:tc>
                <a:extLst>
                  <a:ext uri="{0D108BD9-81ED-4DB2-BD59-A6C34878D82A}">
                    <a16:rowId xmlns:a16="http://schemas.microsoft.com/office/drawing/2014/main" val="337135965"/>
                  </a:ext>
                </a:extLst>
              </a:tr>
              <a:tr h="551793">
                <a:tc>
                  <a:txBody>
                    <a:bodyPr/>
                    <a:lstStyle/>
                    <a:p>
                      <a:pPr algn="ctr"/>
                      <a:r>
                        <a:rPr lang="en-IN">
                          <a:latin typeface="Times New Roman" pitchFamily="18" charset="0"/>
                          <a:cs typeface="Times New Roman" pitchFamily="18" charset="0"/>
                        </a:rPr>
                        <a:t>SVM</a:t>
                      </a:r>
                    </a:p>
                  </a:txBody>
                  <a:tcPr/>
                </a:tc>
                <a:tc>
                  <a:txBody>
                    <a:bodyPr/>
                    <a:lstStyle/>
                    <a:p>
                      <a:pPr algn="ctr"/>
                      <a:r>
                        <a:rPr lang="en-IN">
                          <a:latin typeface="Times New Roman" pitchFamily="18" charset="0"/>
                          <a:cs typeface="Times New Roman" pitchFamily="18" charset="0"/>
                        </a:rPr>
                        <a:t>90.96%</a:t>
                      </a:r>
                    </a:p>
                  </a:txBody>
                  <a:tcPr/>
                </a:tc>
                <a:extLst>
                  <a:ext uri="{0D108BD9-81ED-4DB2-BD59-A6C34878D82A}">
                    <a16:rowId xmlns:a16="http://schemas.microsoft.com/office/drawing/2014/main" val="3147689917"/>
                  </a:ext>
                </a:extLst>
              </a:tr>
              <a:tr h="567548">
                <a:tc>
                  <a:txBody>
                    <a:bodyPr/>
                    <a:lstStyle/>
                    <a:p>
                      <a:pPr algn="ctr"/>
                      <a:r>
                        <a:rPr lang="en-IN">
                          <a:latin typeface="Times New Roman" pitchFamily="18" charset="0"/>
                          <a:cs typeface="Times New Roman" pitchFamily="18" charset="0"/>
                        </a:rPr>
                        <a:t>Random Forest</a:t>
                      </a:r>
                    </a:p>
                  </a:txBody>
                  <a:tcPr/>
                </a:tc>
                <a:tc>
                  <a:txBody>
                    <a:bodyPr/>
                    <a:lstStyle/>
                    <a:p>
                      <a:pPr algn="ctr"/>
                      <a:r>
                        <a:rPr lang="en-IN">
                          <a:latin typeface="Times New Roman" pitchFamily="18" charset="0"/>
                          <a:cs typeface="Times New Roman" pitchFamily="18" charset="0"/>
                        </a:rPr>
                        <a:t>95.24%</a:t>
                      </a:r>
                    </a:p>
                  </a:txBody>
                  <a:tcPr/>
                </a:tc>
                <a:extLst>
                  <a:ext uri="{0D108BD9-81ED-4DB2-BD59-A6C34878D82A}">
                    <a16:rowId xmlns:a16="http://schemas.microsoft.com/office/drawing/2014/main" val="900841888"/>
                  </a:ext>
                </a:extLst>
              </a:tr>
            </a:tbl>
          </a:graphicData>
        </a:graphic>
      </p:graphicFrame>
      <p:sp>
        <p:nvSpPr>
          <p:cNvPr id="4" name="TextBox 3"/>
          <p:cNvSpPr txBox="1"/>
          <p:nvPr/>
        </p:nvSpPr>
        <p:spPr>
          <a:xfrm>
            <a:off x="2771775" y="285748"/>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Tree>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432837879"/>
              </p:ext>
            </p:extLst>
          </p:nvPr>
        </p:nvGraphicFramePr>
        <p:xfrm>
          <a:off x="1092476" y="1393571"/>
          <a:ext cx="10008004" cy="3566160"/>
        </p:xfrm>
        <a:graphic>
          <a:graphicData uri="http://schemas.openxmlformats.org/drawingml/2006/table">
            <a:tbl>
              <a:tblPr firstRow="1" bandRow="1">
                <a:tableStyleId>{073A0DAA-6AF3-43AB-8588-CEC1D06C72B9}</a:tableStyleId>
              </a:tblPr>
              <a:tblGrid>
                <a:gridCol w="1406925">
                  <a:extLst>
                    <a:ext uri="{9D8B030D-6E8A-4147-A177-3AD203B41FA5}">
                      <a16:colId xmlns:a16="http://schemas.microsoft.com/office/drawing/2014/main" val="20000"/>
                    </a:ext>
                  </a:extLst>
                </a:gridCol>
                <a:gridCol w="1343029">
                  <a:extLst>
                    <a:ext uri="{9D8B030D-6E8A-4147-A177-3AD203B41FA5}">
                      <a16:colId xmlns:a16="http://schemas.microsoft.com/office/drawing/2014/main" val="20001"/>
                    </a:ext>
                  </a:extLst>
                </a:gridCol>
                <a:gridCol w="2228850">
                  <a:extLst>
                    <a:ext uri="{9D8B030D-6E8A-4147-A177-3AD203B41FA5}">
                      <a16:colId xmlns:a16="http://schemas.microsoft.com/office/drawing/2014/main" val="20002"/>
                    </a:ext>
                  </a:extLst>
                </a:gridCol>
                <a:gridCol w="2428877">
                  <a:extLst>
                    <a:ext uri="{9D8B030D-6E8A-4147-A177-3AD203B41FA5}">
                      <a16:colId xmlns:a16="http://schemas.microsoft.com/office/drawing/2014/main" val="20003"/>
                    </a:ext>
                  </a:extLst>
                </a:gridCol>
                <a:gridCol w="2600323">
                  <a:extLst>
                    <a:ext uri="{9D8B030D-6E8A-4147-A177-3AD203B41FA5}">
                      <a16:colId xmlns:a16="http://schemas.microsoft.com/office/drawing/2014/main" val="20004"/>
                    </a:ext>
                  </a:extLst>
                </a:gridCol>
              </a:tblGrid>
              <a:tr h="0">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    </a:t>
                      </a:r>
                    </a:p>
                  </a:txBody>
                  <a:tcPr/>
                </a:tc>
                <a:tc>
                  <a:txBody>
                    <a:bodyPr/>
                    <a:lstStyle/>
                    <a:p>
                      <a:r>
                        <a:rPr lang="en-IN">
                          <a:latin typeface="Times New Roman" pitchFamily="18" charset="0"/>
                          <a:cs typeface="Times New Roman" pitchFamily="18" charset="0"/>
                        </a:rPr>
                        <a:t>Title of the</a:t>
                      </a:r>
                      <a:r>
                        <a:rPr lang="en-IN" baseline="0">
                          <a:latin typeface="Times New Roman" pitchFamily="18" charset="0"/>
                          <a:cs typeface="Times New Roman" pitchFamily="18" charset="0"/>
                        </a:rPr>
                        <a:t> </a:t>
                      </a:r>
                      <a:r>
                        <a:rPr lang="en-IN">
                          <a:latin typeface="Times New Roman" pitchFamily="18" charset="0"/>
                          <a:cs typeface="Times New Roman" pitchFamily="18" charset="0"/>
                        </a:rPr>
                        <a:t>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val="10000"/>
                  </a:ext>
                </a:extLst>
              </a:tr>
              <a:tr h="1486515">
                <a:tc>
                  <a:txBody>
                    <a:bodyPr/>
                    <a:lstStyle/>
                    <a:p>
                      <a:r>
                        <a:rPr lang="en-IN">
                          <a:latin typeface="Times New Roman" pitchFamily="18" charset="0"/>
                          <a:cs typeface="Times New Roman" pitchFamily="18" charset="0"/>
                        </a:rPr>
                        <a:t>2019</a:t>
                      </a:r>
                    </a:p>
                  </a:txBody>
                  <a:tcPr/>
                </a:tc>
                <a:tc>
                  <a:txBody>
                    <a:bodyPr/>
                    <a:lstStyle/>
                    <a:p>
                      <a:r>
                        <a:rPr lang="en-US">
                          <a:latin typeface="Times New Roman" pitchFamily="18" charset="0"/>
                          <a:cs typeface="Times New Roman" pitchFamily="18" charset="0"/>
                        </a:rPr>
                        <a:t>Gauri Jain, Manisha Sharma &amp; Basant Agarwal</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Spam detection in social media</a:t>
                      </a:r>
                    </a:p>
                    <a:p>
                      <a:r>
                        <a:rPr lang="en-US">
                          <a:latin typeface="Times New Roman" pitchFamily="18" charset="0"/>
                          <a:cs typeface="Times New Roman" pitchFamily="18" charset="0"/>
                        </a:rPr>
                        <a:t>using convolutional and long short term memory neural network</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The proposed approach highly helpful in detecting the spam in short noise text  - a challenging one due to sparseness and irregularities  of language.</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Overfit especially with the low volume of data.</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https://link.springer.com/article/10.1007/s10472-018-9612-z</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2"/>
                  </a:ext>
                </a:extLst>
              </a:tr>
            </a:tbl>
          </a:graphicData>
        </a:graphic>
      </p:graphicFrame>
      <p:sp>
        <p:nvSpPr>
          <p:cNvPr id="4" name="TextBox 3"/>
          <p:cNvSpPr txBox="1"/>
          <p:nvPr/>
        </p:nvSpPr>
        <p:spPr>
          <a:xfrm>
            <a:off x="1514693"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spTree>
  </p:cSld>
  <p:clrMapOvr>
    <a:masterClrMapping/>
  </p:clrMapOvr>
  <p:transition spd="slow"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8">
            <a:extLst>
              <a:ext uri="{FF2B5EF4-FFF2-40B4-BE49-F238E27FC236}">
                <a16:creationId xmlns:a16="http://schemas.microsoft.com/office/drawing/2014/main" id="{257411AA-C3A8-4C9B-8B79-B46051B1EADC}"/>
              </a:ext>
            </a:extLst>
          </p:cNvPr>
          <p:cNvGraphicFramePr>
            <a:graphicFrameLocks noGrp="1"/>
          </p:cNvGraphicFramePr>
          <p:nvPr>
            <p:extLst>
              <p:ext uri="{D42A27DB-BD31-4B8C-83A1-F6EECF244321}">
                <p14:modId xmlns:p14="http://schemas.microsoft.com/office/powerpoint/2010/main" val="2047674753"/>
              </p:ext>
            </p:extLst>
          </p:nvPr>
        </p:nvGraphicFramePr>
        <p:xfrm>
          <a:off x="2712988" y="1379576"/>
          <a:ext cx="5832648" cy="3752224"/>
        </p:xfrm>
        <a:graphic>
          <a:graphicData uri="http://schemas.openxmlformats.org/drawingml/2006/table">
            <a:tbl>
              <a:tblPr firstRow="1" bandRow="1">
                <a:tableStyleId>{073A0DAA-6AF3-43AB-8588-CEC1D06C72B9}</a:tableStyleId>
              </a:tblPr>
              <a:tblGrid>
                <a:gridCol w="2891830">
                  <a:extLst>
                    <a:ext uri="{9D8B030D-6E8A-4147-A177-3AD203B41FA5}">
                      <a16:colId xmlns:a16="http://schemas.microsoft.com/office/drawing/2014/main" val="4069846259"/>
                    </a:ext>
                  </a:extLst>
                </a:gridCol>
                <a:gridCol w="2940818">
                  <a:extLst>
                    <a:ext uri="{9D8B030D-6E8A-4147-A177-3AD203B41FA5}">
                      <a16:colId xmlns:a16="http://schemas.microsoft.com/office/drawing/2014/main" val="1770909318"/>
                    </a:ext>
                  </a:extLst>
                </a:gridCol>
              </a:tblGrid>
              <a:tr h="576064">
                <a:tc gridSpan="2">
                  <a:txBody>
                    <a:bodyPr/>
                    <a:lstStyle/>
                    <a:p>
                      <a:pPr algn="ctr"/>
                      <a:r>
                        <a:rPr lang="en-IN">
                          <a:latin typeface="Times New Roman" pitchFamily="18" charset="0"/>
                          <a:cs typeface="Times New Roman" pitchFamily="18" charset="0"/>
                        </a:rPr>
                        <a:t>SPAMMING</a:t>
                      </a:r>
                    </a:p>
                  </a:txBody>
                  <a:tcPr/>
                </a:tc>
                <a:tc hMerge="1">
                  <a:txBody>
                    <a:bodyPr/>
                    <a:lstStyle/>
                    <a:p>
                      <a:endParaRPr lang="en-IN"/>
                    </a:p>
                  </a:txBody>
                  <a:tcPr/>
                </a:tc>
                <a:extLst>
                  <a:ext uri="{0D108BD9-81ED-4DB2-BD59-A6C34878D82A}">
                    <a16:rowId xmlns:a16="http://schemas.microsoft.com/office/drawing/2014/main" val="1435472754"/>
                  </a:ext>
                </a:extLst>
              </a:tr>
              <a:tr h="504056">
                <a:tc>
                  <a:txBody>
                    <a:bodyPr/>
                    <a:lstStyle/>
                    <a:p>
                      <a:pPr algn="ctr"/>
                      <a:r>
                        <a:rPr lang="en-IN" b="1">
                          <a:latin typeface="Times New Roman" pitchFamily="18" charset="0"/>
                          <a:cs typeface="Times New Roman" pitchFamily="18" charset="0"/>
                        </a:rPr>
                        <a:t>Model</a:t>
                      </a:r>
                    </a:p>
                  </a:txBody>
                  <a:tcPr/>
                </a:tc>
                <a:tc>
                  <a:txBody>
                    <a:bodyPr/>
                    <a:lstStyle/>
                    <a:p>
                      <a:pPr algn="ctr"/>
                      <a:r>
                        <a:rPr lang="en-IN" b="1">
                          <a:latin typeface="Times New Roman" pitchFamily="18" charset="0"/>
                          <a:cs typeface="Times New Roman" pitchFamily="18" charset="0"/>
                        </a:rPr>
                        <a:t>Accuracy</a:t>
                      </a:r>
                    </a:p>
                  </a:txBody>
                  <a:tcPr/>
                </a:tc>
                <a:extLst>
                  <a:ext uri="{0D108BD9-81ED-4DB2-BD59-A6C34878D82A}">
                    <a16:rowId xmlns:a16="http://schemas.microsoft.com/office/drawing/2014/main" val="1092929336"/>
                  </a:ext>
                </a:extLst>
              </a:tr>
              <a:tr h="512228">
                <a:tc>
                  <a:txBody>
                    <a:bodyPr/>
                    <a:lstStyle/>
                    <a:p>
                      <a:pPr algn="ctr"/>
                      <a:r>
                        <a:rPr lang="en-IN">
                          <a:latin typeface="Times New Roman" pitchFamily="18" charset="0"/>
                          <a:cs typeface="Times New Roman" pitchFamily="18" charset="0"/>
                        </a:rPr>
                        <a:t>Naïve Bayes</a:t>
                      </a:r>
                    </a:p>
                  </a:txBody>
                  <a:tcPr/>
                </a:tc>
                <a:tc>
                  <a:txBody>
                    <a:bodyPr/>
                    <a:lstStyle/>
                    <a:p>
                      <a:pPr algn="ctr"/>
                      <a:r>
                        <a:rPr lang="en-IN">
                          <a:latin typeface="Times New Roman" pitchFamily="18" charset="0"/>
                          <a:cs typeface="Times New Roman" pitchFamily="18" charset="0"/>
                        </a:rPr>
                        <a:t>98.26%</a:t>
                      </a:r>
                    </a:p>
                  </a:txBody>
                  <a:tcPr/>
                </a:tc>
                <a:extLst>
                  <a:ext uri="{0D108BD9-81ED-4DB2-BD59-A6C34878D82A}">
                    <a16:rowId xmlns:a16="http://schemas.microsoft.com/office/drawing/2014/main" val="3657179315"/>
                  </a:ext>
                </a:extLst>
              </a:tr>
              <a:tr h="551793">
                <a:tc>
                  <a:txBody>
                    <a:bodyPr/>
                    <a:lstStyle/>
                    <a:p>
                      <a:pPr algn="ctr"/>
                      <a:r>
                        <a:rPr lang="en-IN">
                          <a:latin typeface="Times New Roman" pitchFamily="18" charset="0"/>
                          <a:cs typeface="Times New Roman" pitchFamily="18" charset="0"/>
                        </a:rPr>
                        <a:t>SVM</a:t>
                      </a:r>
                    </a:p>
                  </a:txBody>
                  <a:tcPr/>
                </a:tc>
                <a:tc>
                  <a:txBody>
                    <a:bodyPr/>
                    <a:lstStyle/>
                    <a:p>
                      <a:pPr algn="ctr"/>
                      <a:r>
                        <a:rPr lang="en-IN">
                          <a:latin typeface="Times New Roman" pitchFamily="18" charset="0"/>
                          <a:cs typeface="Times New Roman" pitchFamily="18" charset="0"/>
                        </a:rPr>
                        <a:t>83.43%</a:t>
                      </a:r>
                    </a:p>
                  </a:txBody>
                  <a:tcPr/>
                </a:tc>
                <a:extLst>
                  <a:ext uri="{0D108BD9-81ED-4DB2-BD59-A6C34878D82A}">
                    <a16:rowId xmlns:a16="http://schemas.microsoft.com/office/drawing/2014/main" val="337135965"/>
                  </a:ext>
                </a:extLst>
              </a:tr>
              <a:tr h="551793">
                <a:tc>
                  <a:txBody>
                    <a:bodyPr/>
                    <a:lstStyle/>
                    <a:p>
                      <a:pPr algn="ctr"/>
                      <a:r>
                        <a:rPr lang="en-IN">
                          <a:latin typeface="Times New Roman" pitchFamily="18" charset="0"/>
                          <a:cs typeface="Times New Roman" pitchFamily="18" charset="0"/>
                        </a:rPr>
                        <a:t>KNN</a:t>
                      </a:r>
                    </a:p>
                  </a:txBody>
                  <a:tcPr/>
                </a:tc>
                <a:tc>
                  <a:txBody>
                    <a:bodyPr/>
                    <a:lstStyle/>
                    <a:p>
                      <a:pPr algn="ctr"/>
                      <a:r>
                        <a:rPr lang="en-IN">
                          <a:latin typeface="Times New Roman" pitchFamily="18" charset="0"/>
                          <a:cs typeface="Times New Roman" pitchFamily="18" charset="0"/>
                        </a:rPr>
                        <a:t>86.06%</a:t>
                      </a:r>
                    </a:p>
                  </a:txBody>
                  <a:tcPr/>
                </a:tc>
                <a:extLst>
                  <a:ext uri="{0D108BD9-81ED-4DB2-BD59-A6C34878D82A}">
                    <a16:rowId xmlns:a16="http://schemas.microsoft.com/office/drawing/2014/main" val="3147689917"/>
                  </a:ext>
                </a:extLst>
              </a:tr>
              <a:tr h="536028">
                <a:tc>
                  <a:txBody>
                    <a:bodyPr/>
                    <a:lstStyle/>
                    <a:p>
                      <a:pPr algn="ctr"/>
                      <a:r>
                        <a:rPr lang="en-IN">
                          <a:latin typeface="Times New Roman" pitchFamily="18" charset="0"/>
                          <a:cs typeface="Times New Roman" pitchFamily="18" charset="0"/>
                        </a:rPr>
                        <a:t>Decision Tree</a:t>
                      </a:r>
                    </a:p>
                  </a:txBody>
                  <a:tcPr/>
                </a:tc>
                <a:tc>
                  <a:txBody>
                    <a:bodyPr/>
                    <a:lstStyle/>
                    <a:p>
                      <a:pPr algn="ctr"/>
                      <a:r>
                        <a:rPr lang="en-IN">
                          <a:latin typeface="Times New Roman" pitchFamily="18" charset="0"/>
                          <a:cs typeface="Times New Roman" pitchFamily="18" charset="0"/>
                        </a:rPr>
                        <a:t>97.30%</a:t>
                      </a:r>
                    </a:p>
                  </a:txBody>
                  <a:tcPr/>
                </a:tc>
                <a:extLst>
                  <a:ext uri="{0D108BD9-81ED-4DB2-BD59-A6C34878D82A}">
                    <a16:rowId xmlns:a16="http://schemas.microsoft.com/office/drawing/2014/main" val="900841888"/>
                  </a:ext>
                </a:extLst>
              </a:tr>
              <a:tr h="520262">
                <a:tc>
                  <a:txBody>
                    <a:bodyPr/>
                    <a:lstStyle/>
                    <a:p>
                      <a:pPr algn="ctr"/>
                      <a:r>
                        <a:rPr lang="en-IN">
                          <a:latin typeface="Times New Roman" pitchFamily="18" charset="0"/>
                          <a:cs typeface="Times New Roman" pitchFamily="18" charset="0"/>
                        </a:rPr>
                        <a:t>Random Forest</a:t>
                      </a:r>
                    </a:p>
                  </a:txBody>
                  <a:tcPr/>
                </a:tc>
                <a:tc>
                  <a:txBody>
                    <a:bodyPr/>
                    <a:lstStyle/>
                    <a:p>
                      <a:pPr algn="ctr"/>
                      <a:r>
                        <a:rPr lang="en-IN">
                          <a:latin typeface="Times New Roman" pitchFamily="18" charset="0"/>
                          <a:cs typeface="Times New Roman" pitchFamily="18" charset="0"/>
                        </a:rPr>
                        <a:t>97.96%</a:t>
                      </a:r>
                    </a:p>
                  </a:txBody>
                  <a:tcPr/>
                </a:tc>
                <a:extLst>
                  <a:ext uri="{0D108BD9-81ED-4DB2-BD59-A6C34878D82A}">
                    <a16:rowId xmlns:a16="http://schemas.microsoft.com/office/drawing/2014/main" val="1911791514"/>
                  </a:ext>
                </a:extLst>
              </a:tr>
            </a:tbl>
          </a:graphicData>
        </a:graphic>
      </p:graphicFrame>
      <p:sp>
        <p:nvSpPr>
          <p:cNvPr id="4" name="TextBox 3"/>
          <p:cNvSpPr txBox="1"/>
          <p:nvPr/>
        </p:nvSpPr>
        <p:spPr>
          <a:xfrm>
            <a:off x="2771775" y="285748"/>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Tree>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043362" y="328613"/>
            <a:ext cx="3424335" cy="584775"/>
          </a:xfrm>
          <a:prstGeom prst="rect">
            <a:avLst/>
          </a:prstGeom>
          <a:noFill/>
        </p:spPr>
        <p:txBody>
          <a:bodyPr wrap="none" rtlCol="0">
            <a:spAutoFit/>
          </a:bodyPr>
          <a:lstStyle/>
          <a:p>
            <a:r>
              <a:rPr lang="en-IN" sz="3200" b="1">
                <a:latin typeface="Times New Roman" pitchFamily="18" charset="0"/>
                <a:cs typeface="Times New Roman" pitchFamily="18" charset="0"/>
              </a:rPr>
              <a:t>SCREEN SHOTS</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252681" y="1256668"/>
            <a:ext cx="5731510" cy="3630405"/>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6151531" y="1241945"/>
            <a:ext cx="5647427" cy="3589361"/>
          </a:xfrm>
          <a:prstGeom prst="rect">
            <a:avLst/>
          </a:prstGeom>
        </p:spPr>
      </p:pic>
      <p:sp>
        <p:nvSpPr>
          <p:cNvPr id="7" name="TextBox 6"/>
          <p:cNvSpPr txBox="1"/>
          <p:nvPr/>
        </p:nvSpPr>
        <p:spPr>
          <a:xfrm>
            <a:off x="5989947" y="4913432"/>
            <a:ext cx="2546531" cy="646331"/>
          </a:xfrm>
          <a:prstGeom prst="rect">
            <a:avLst/>
          </a:prstGeom>
          <a:noFill/>
        </p:spPr>
        <p:txBody>
          <a:bodyPr wrap="none" rtlCol="0">
            <a:spAutoFit/>
          </a:bodyPr>
          <a:lstStyle/>
          <a:p>
            <a:r>
              <a:rPr lang="en-IN" b="1">
                <a:latin typeface="Times New Roman" pitchFamily="18" charset="0"/>
                <a:cs typeface="Times New Roman" pitchFamily="18" charset="0"/>
              </a:rPr>
              <a:t> Cyber Bullying Dataset</a:t>
            </a:r>
          </a:p>
          <a:p>
            <a:endParaRPr lang="en-IN" b="1">
              <a:latin typeface="Times New Roman" pitchFamily="18" charset="0"/>
              <a:cs typeface="Times New Roman" pitchFamily="18" charset="0"/>
            </a:endParaRPr>
          </a:p>
        </p:txBody>
      </p:sp>
      <p:sp>
        <p:nvSpPr>
          <p:cNvPr id="8" name="TextBox 7"/>
          <p:cNvSpPr txBox="1"/>
          <p:nvPr/>
        </p:nvSpPr>
        <p:spPr>
          <a:xfrm>
            <a:off x="237657" y="4876723"/>
            <a:ext cx="1704313" cy="646331"/>
          </a:xfrm>
          <a:prstGeom prst="rect">
            <a:avLst/>
          </a:prstGeom>
          <a:noFill/>
        </p:spPr>
        <p:txBody>
          <a:bodyPr wrap="none" rtlCol="0">
            <a:spAutoFit/>
          </a:bodyPr>
          <a:lstStyle/>
          <a:p>
            <a:pPr lvl="0"/>
            <a:r>
              <a:rPr lang="en-US" b="1">
                <a:latin typeface="Times New Roman" pitchFamily="18" charset="0"/>
                <a:ea typeface="Calibri" pitchFamily="34" charset="0"/>
                <a:cs typeface="Times New Roman" pitchFamily="18" charset="0"/>
              </a:rPr>
              <a:t>Coding Folders</a:t>
            </a:r>
            <a:endParaRPr lang="en-US" b="1">
              <a:latin typeface="Arial" pitchFamily="34" charset="0"/>
              <a:cs typeface="Arial" pitchFamily="34" charset="0"/>
            </a:endParaRPr>
          </a:p>
          <a:p>
            <a:endParaRPr lang="en-IN"/>
          </a:p>
        </p:txBody>
      </p:sp>
    </p:spTree>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55511" y="958023"/>
            <a:ext cx="5488086" cy="3636818"/>
          </a:xfrm>
          <a:prstGeom prst="rect">
            <a:avLst/>
          </a:prstGeom>
        </p:spPr>
      </p:pic>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6024901" y="1037608"/>
            <a:ext cx="5731510" cy="3557233"/>
          </a:xfrm>
          <a:prstGeom prst="rect">
            <a:avLst/>
          </a:prstGeom>
        </p:spPr>
      </p:pic>
      <p:sp>
        <p:nvSpPr>
          <p:cNvPr id="5" name="TextBox 4"/>
          <p:cNvSpPr txBox="1"/>
          <p:nvPr/>
        </p:nvSpPr>
        <p:spPr>
          <a:xfrm>
            <a:off x="355511" y="5034826"/>
            <a:ext cx="2775119" cy="646331"/>
          </a:xfrm>
          <a:prstGeom prst="rect">
            <a:avLst/>
          </a:prstGeom>
          <a:noFill/>
        </p:spPr>
        <p:txBody>
          <a:bodyPr wrap="none" rtlCol="0">
            <a:spAutoFit/>
          </a:bodyPr>
          <a:lstStyle/>
          <a:p>
            <a:r>
              <a:rPr lang="en-IN" b="1" dirty="0">
                <a:latin typeface="Times New Roman" pitchFamily="18" charset="0"/>
                <a:cs typeface="Times New Roman" pitchFamily="18" charset="0"/>
              </a:rPr>
              <a:t>Fake News – Fake Dataset</a:t>
            </a:r>
          </a:p>
          <a:p>
            <a:endParaRPr lang="en-IN" b="1" dirty="0">
              <a:latin typeface="Times New Roman" pitchFamily="18" charset="0"/>
              <a:cs typeface="Times New Roman" pitchFamily="18" charset="0"/>
            </a:endParaRPr>
          </a:p>
        </p:txBody>
      </p:sp>
      <p:sp>
        <p:nvSpPr>
          <p:cNvPr id="6" name="TextBox 5"/>
          <p:cNvSpPr txBox="1"/>
          <p:nvPr/>
        </p:nvSpPr>
        <p:spPr>
          <a:xfrm>
            <a:off x="6096000" y="5110912"/>
            <a:ext cx="2753831" cy="646331"/>
          </a:xfrm>
          <a:prstGeom prst="rect">
            <a:avLst/>
          </a:prstGeom>
          <a:noFill/>
        </p:spPr>
        <p:txBody>
          <a:bodyPr wrap="none" rtlCol="0">
            <a:spAutoFit/>
          </a:bodyPr>
          <a:lstStyle/>
          <a:p>
            <a:r>
              <a:rPr lang="en-IN" b="1" dirty="0">
                <a:latin typeface="Times New Roman" pitchFamily="18" charset="0"/>
                <a:cs typeface="Times New Roman" pitchFamily="18" charset="0"/>
              </a:rPr>
              <a:t>Fake News – True Dataset</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286328" y="808270"/>
            <a:ext cx="5614210" cy="3756660"/>
          </a:xfrm>
          <a:prstGeom prst="rect">
            <a:avLst/>
          </a:prstGeom>
        </p:spPr>
      </p:pic>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6088037" y="763515"/>
            <a:ext cx="5677273" cy="3794760"/>
          </a:xfrm>
          <a:prstGeom prst="rect">
            <a:avLst/>
          </a:prstGeom>
        </p:spPr>
      </p:pic>
      <p:sp>
        <p:nvSpPr>
          <p:cNvPr id="6" name="TextBox 5"/>
          <p:cNvSpPr txBox="1"/>
          <p:nvPr/>
        </p:nvSpPr>
        <p:spPr>
          <a:xfrm>
            <a:off x="6088037" y="4716483"/>
            <a:ext cx="3046668" cy="646331"/>
          </a:xfrm>
          <a:prstGeom prst="rect">
            <a:avLst/>
          </a:prstGeom>
          <a:noFill/>
        </p:spPr>
        <p:txBody>
          <a:bodyPr wrap="none" rtlCol="0">
            <a:spAutoFit/>
          </a:bodyPr>
          <a:lstStyle/>
          <a:p>
            <a:r>
              <a:rPr lang="en-IN" b="1" dirty="0">
                <a:latin typeface="Times New Roman" pitchFamily="18" charset="0"/>
                <a:cs typeface="Times New Roman" pitchFamily="18" charset="0"/>
              </a:rPr>
              <a:t>Cyber Bullying Code Sample</a:t>
            </a:r>
          </a:p>
          <a:p>
            <a:endParaRPr lang="en-IN" b="1" dirty="0">
              <a:latin typeface="Times New Roman" pitchFamily="18" charset="0"/>
              <a:cs typeface="Times New Roman" pitchFamily="18" charset="0"/>
            </a:endParaRPr>
          </a:p>
        </p:txBody>
      </p:sp>
      <p:sp>
        <p:nvSpPr>
          <p:cNvPr id="7" name="TextBox 6"/>
          <p:cNvSpPr txBox="1"/>
          <p:nvPr/>
        </p:nvSpPr>
        <p:spPr>
          <a:xfrm>
            <a:off x="479254" y="4716483"/>
            <a:ext cx="2050561" cy="646331"/>
          </a:xfrm>
          <a:prstGeom prst="rect">
            <a:avLst/>
          </a:prstGeom>
          <a:noFill/>
        </p:spPr>
        <p:txBody>
          <a:bodyPr wrap="none" rtlCol="0">
            <a:spAutoFit/>
          </a:bodyPr>
          <a:lstStyle/>
          <a:p>
            <a:pPr lvl="0"/>
            <a:r>
              <a:rPr lang="en-US" b="1" dirty="0">
                <a:latin typeface="Times New Roman" pitchFamily="18" charset="0"/>
                <a:ea typeface="Calibri" pitchFamily="34" charset="0"/>
                <a:cs typeface="Times New Roman" pitchFamily="18" charset="0"/>
              </a:rPr>
              <a:t>Spamming Dataset</a:t>
            </a:r>
            <a:endParaRPr lang="en-US" b="1"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cSld>
  <p:clrMapOvr>
    <a:masterClrMapping/>
  </p:clrMapOvr>
  <p:transition spd="slow"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06027" y="761057"/>
            <a:ext cx="5535380" cy="3553919"/>
          </a:xfrm>
          <a:prstGeom prst="rect">
            <a:avLst/>
          </a:prstGeom>
        </p:spPr>
      </p:pic>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6100756" y="732530"/>
            <a:ext cx="5731510" cy="3582831"/>
          </a:xfrm>
          <a:prstGeom prst="rect">
            <a:avLst/>
          </a:prstGeom>
        </p:spPr>
      </p:pic>
      <p:sp>
        <p:nvSpPr>
          <p:cNvPr id="6" name="TextBox 5"/>
          <p:cNvSpPr txBox="1"/>
          <p:nvPr/>
        </p:nvSpPr>
        <p:spPr>
          <a:xfrm>
            <a:off x="437553" y="4661974"/>
            <a:ext cx="2691763" cy="369332"/>
          </a:xfrm>
          <a:prstGeom prst="rect">
            <a:avLst/>
          </a:prstGeom>
          <a:noFill/>
        </p:spPr>
        <p:txBody>
          <a:bodyPr wrap="none" rtlCol="0">
            <a:spAutoFit/>
          </a:bodyPr>
          <a:lstStyle/>
          <a:p>
            <a:r>
              <a:rPr lang="en-IN" b="1" dirty="0">
                <a:latin typeface="Times New Roman" pitchFamily="18" charset="0"/>
                <a:cs typeface="Times New Roman" pitchFamily="18" charset="0"/>
              </a:rPr>
              <a:t>Fake News- Code Sample</a:t>
            </a:r>
          </a:p>
        </p:txBody>
      </p:sp>
      <p:sp>
        <p:nvSpPr>
          <p:cNvPr id="7" name="TextBox 6"/>
          <p:cNvSpPr txBox="1"/>
          <p:nvPr/>
        </p:nvSpPr>
        <p:spPr>
          <a:xfrm>
            <a:off x="6203058" y="4663367"/>
            <a:ext cx="2685351" cy="646331"/>
          </a:xfrm>
          <a:prstGeom prst="rect">
            <a:avLst/>
          </a:prstGeom>
          <a:noFill/>
        </p:spPr>
        <p:txBody>
          <a:bodyPr wrap="none" rtlCol="0">
            <a:spAutoFit/>
          </a:bodyPr>
          <a:lstStyle/>
          <a:p>
            <a:r>
              <a:rPr lang="en-IN" b="1" dirty="0">
                <a:latin typeface="Times New Roman" pitchFamily="18" charset="0"/>
                <a:cs typeface="Times New Roman" pitchFamily="18" charset="0"/>
              </a:rPr>
              <a:t>Spamming- Code Sample</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60567" y="1221842"/>
            <a:ext cx="5524556" cy="3565874"/>
          </a:xfrm>
          <a:prstGeom prst="rect">
            <a:avLst/>
          </a:prstGeom>
        </p:spPr>
      </p:pic>
      <p:sp>
        <p:nvSpPr>
          <p:cNvPr id="4" name="TextBox 3"/>
          <p:cNvSpPr txBox="1"/>
          <p:nvPr/>
        </p:nvSpPr>
        <p:spPr>
          <a:xfrm>
            <a:off x="336253" y="4190799"/>
            <a:ext cx="3251852" cy="1477328"/>
          </a:xfrm>
          <a:prstGeom prst="rect">
            <a:avLst/>
          </a:prstGeom>
          <a:noFill/>
        </p:spPr>
        <p:txBody>
          <a:bodyPr wrap="none" rtlCol="0">
            <a:spAutoFit/>
          </a:bodyPr>
          <a:lstStyle/>
          <a:p>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Cyber Bullying Output Sample</a:t>
            </a:r>
          </a:p>
          <a:p>
            <a:endParaRPr lang="en-IN" b="1" dirty="0">
              <a:latin typeface="Times New Roman" pitchFamily="18" charset="0"/>
              <a:cs typeface="Times New Roman" pitchFamily="18" charset="0"/>
            </a:endParaRPr>
          </a:p>
        </p:txBody>
      </p:sp>
      <p:pic>
        <p:nvPicPr>
          <p:cNvPr id="5" name="Picture 4"/>
          <p:cNvPicPr/>
          <p:nvPr/>
        </p:nvPicPr>
        <p:blipFill>
          <a:blip r:embed="rId4" cstate="print">
            <a:extLst>
              <a:ext uri="{28A0092B-C50C-407E-A947-70E740481C1C}">
                <a14:useLocalDpi xmlns:a14="http://schemas.microsoft.com/office/drawing/2010/main" val="0"/>
              </a:ext>
            </a:extLst>
          </a:blip>
          <a:stretch>
            <a:fillRect/>
          </a:stretch>
        </p:blipFill>
        <p:spPr>
          <a:xfrm>
            <a:off x="6096000" y="1239946"/>
            <a:ext cx="5650768" cy="3547770"/>
          </a:xfrm>
          <a:prstGeom prst="rect">
            <a:avLst/>
          </a:prstGeom>
        </p:spPr>
      </p:pic>
      <p:sp>
        <p:nvSpPr>
          <p:cNvPr id="6" name="TextBox 5"/>
          <p:cNvSpPr txBox="1"/>
          <p:nvPr/>
        </p:nvSpPr>
        <p:spPr>
          <a:xfrm>
            <a:off x="6440917" y="4971723"/>
            <a:ext cx="2877711" cy="646331"/>
          </a:xfrm>
          <a:prstGeom prst="rect">
            <a:avLst/>
          </a:prstGeom>
          <a:noFill/>
        </p:spPr>
        <p:txBody>
          <a:bodyPr wrap="none" rtlCol="0">
            <a:spAutoFit/>
          </a:bodyPr>
          <a:lstStyle/>
          <a:p>
            <a:pPr algn="ctr"/>
            <a:r>
              <a:rPr lang="en-IN" b="1" dirty="0">
                <a:latin typeface="Times New Roman" pitchFamily="18" charset="0"/>
                <a:cs typeface="Times New Roman" pitchFamily="18" charset="0"/>
              </a:rPr>
              <a:t> Fake News Output Sample</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3197766" y="1052295"/>
            <a:ext cx="5731510" cy="3672840"/>
          </a:xfrm>
          <a:prstGeom prst="rect">
            <a:avLst/>
          </a:prstGeom>
        </p:spPr>
      </p:pic>
      <p:sp>
        <p:nvSpPr>
          <p:cNvPr id="2049" name="Rectangle 1"/>
          <p:cNvSpPr>
            <a:spLocks noChangeArrowheads="1"/>
          </p:cNvSpPr>
          <p:nvPr/>
        </p:nvSpPr>
        <p:spPr bwMode="auto">
          <a:xfrm>
            <a:off x="4656725" y="5017548"/>
            <a:ext cx="28135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Spamming Output Sample</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spd="slow"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599223" y="1400175"/>
            <a:ext cx="10687050" cy="2862322"/>
          </a:xfrm>
          <a:prstGeom prst="rect">
            <a:avLst/>
          </a:prstGeom>
          <a:noFill/>
        </p:spPr>
        <p:txBody>
          <a:bodyPr wrap="square" rtlCol="0">
            <a:spAutoFit/>
          </a:bodyPr>
          <a:lstStyle/>
          <a:p>
            <a:pPr algn="just"/>
            <a:r>
              <a:rPr lang="en-IN">
                <a:latin typeface="Times New Roman" pitchFamily="18" charset="0"/>
                <a:cs typeface="Times New Roman" pitchFamily="18" charset="0"/>
              </a:rPr>
              <a:t>Spreading of false information and bullying in social media have become serious issues these days and a system that is able to detect such texts should surely be of great use.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So text analysis is made to find the inconsistencies of the text and subject to various supervised                    machine learning algorithms by providing the accuracy of the best model to resolve the issues.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This way we can help people to know more informed decisions also they will not be fooled into thinking what others want to manipulate them into believing.</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By this, the consequences of bullying, fake news, and spamming can be reduced. </a:t>
            </a:r>
          </a:p>
        </p:txBody>
      </p:sp>
      <p:sp>
        <p:nvSpPr>
          <p:cNvPr id="5" name="TextBox 4"/>
          <p:cNvSpPr txBox="1"/>
          <p:nvPr/>
        </p:nvSpPr>
        <p:spPr>
          <a:xfrm>
            <a:off x="4565407" y="357187"/>
            <a:ext cx="2967479"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CONCLUSION</a:t>
            </a:r>
          </a:p>
        </p:txBody>
      </p:sp>
      <p:sp>
        <p:nvSpPr>
          <p:cNvPr id="6" name="Flowchart: Connector 5"/>
          <p:cNvSpPr/>
          <p:nvPr/>
        </p:nvSpPr>
        <p:spPr>
          <a:xfrm>
            <a:off x="373821" y="155733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354765" y="233841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364283" y="3190885"/>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47149" y="398628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599222" y="1400175"/>
            <a:ext cx="10701123" cy="2862322"/>
          </a:xfrm>
          <a:prstGeom prst="rect">
            <a:avLst/>
          </a:prstGeom>
          <a:noFill/>
        </p:spPr>
        <p:txBody>
          <a:bodyPr wrap="square" rtlCol="0">
            <a:spAutoFit/>
          </a:bodyPr>
          <a:lstStyle/>
          <a:p>
            <a:pPr lvl="0">
              <a:buFont typeface="Arial" pitchFamily="34" charset="0"/>
              <a:buChar char="•"/>
            </a:pPr>
            <a:r>
              <a:rPr lang="en-US" dirty="0"/>
              <a:t> </a:t>
            </a:r>
            <a:r>
              <a:rPr lang="en-US" dirty="0">
                <a:latin typeface="Times New Roman" pitchFamily="18" charset="0"/>
                <a:cs typeface="Times New Roman" pitchFamily="18" charset="0"/>
              </a:rPr>
              <a:t>“FINDING INCONSISTENCY OF SECURITY INFORMATION FROM UNSTRUCTURED TEXT” is been published under International Research Journal of Engineering and Technology (IRJET)</a:t>
            </a:r>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a:t>
            </a:r>
            <a:r>
              <a:rPr lang="en-US" b="1" u="sng" dirty="0">
                <a:latin typeface="Times New Roman" pitchFamily="18" charset="0"/>
                <a:cs typeface="Times New Roman" pitchFamily="18" charset="0"/>
                <a:hlinkClick r:id="rId3"/>
              </a:rPr>
              <a:t>https://www.irjet.net/</a:t>
            </a:r>
            <a:r>
              <a:rPr lang="en-US" b="1" dirty="0">
                <a:latin typeface="Times New Roman" pitchFamily="18" charset="0"/>
                <a:cs typeface="Times New Roman" pitchFamily="18" charset="0"/>
              </a:rPr>
              <a:t>). </a:t>
            </a:r>
          </a:p>
          <a:p>
            <a:pPr>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IRJET is a peer-reviewed journal which focus on current trends of research.</a:t>
            </a:r>
          </a:p>
          <a:p>
            <a:pPr lvl="0">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IRJET Volume 8, Issue 4,  April 2021 </a:t>
            </a:r>
            <a:r>
              <a:rPr lang="en-US" u="sng" dirty="0">
                <a:latin typeface="Times New Roman" pitchFamily="18" charset="0"/>
                <a:cs typeface="Times New Roman" pitchFamily="18" charset="0"/>
                <a:hlinkClick r:id="rId4"/>
              </a:rPr>
              <a:t>https://www.</a:t>
            </a:r>
            <a:r>
              <a:rPr lang="en-US" dirty="0">
                <a:latin typeface="Times New Roman" pitchFamily="18" charset="0"/>
                <a:cs typeface="Times New Roman" pitchFamily="18" charset="0"/>
                <a:hlinkClick r:id="rId4"/>
              </a:rPr>
              <a:t>irjet</a:t>
            </a:r>
            <a:r>
              <a:rPr lang="en-US" u="sng" dirty="0">
                <a:latin typeface="Times New Roman" pitchFamily="18" charset="0"/>
                <a:cs typeface="Times New Roman" pitchFamily="18" charset="0"/>
                <a:hlinkClick r:id="rId4"/>
              </a:rPr>
              <a:t>.net/volume8-issue4</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S.No</a:t>
            </a:r>
            <a:r>
              <a:rPr lang="en-US" dirty="0">
                <a:latin typeface="Times New Roman" pitchFamily="18" charset="0"/>
                <a:cs typeface="Times New Roman" pitchFamily="18" charset="0"/>
              </a:rPr>
              <a:t>: 302)</a:t>
            </a:r>
          </a:p>
          <a:p>
            <a:pPr lvl="0">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Manuscript - </a:t>
            </a:r>
            <a:r>
              <a:rPr lang="en-US" u="sng" dirty="0">
                <a:latin typeface="Times New Roman" pitchFamily="18" charset="0"/>
                <a:cs typeface="Times New Roman" pitchFamily="18" charset="0"/>
                <a:hlinkClick r:id="rId5"/>
              </a:rPr>
              <a:t>https://www.irjet.net/archives/V8/i4/IRJET-V8I4302.pdf</a:t>
            </a:r>
            <a:endParaRPr lang="en-US" dirty="0">
              <a:latin typeface="Times New Roman" pitchFamily="18" charset="0"/>
              <a:cs typeface="Times New Roman" pitchFamily="18" charset="0"/>
            </a:endParaRPr>
          </a:p>
          <a:p>
            <a:pPr algn="just">
              <a:buFont typeface="Arial" pitchFamily="34" charset="0"/>
              <a:buChar char="•"/>
            </a:pPr>
            <a:endParaRPr lang="en-IN" dirty="0">
              <a:latin typeface="Times New Roman" pitchFamily="18" charset="0"/>
              <a:cs typeface="Times New Roman" pitchFamily="18" charset="0"/>
            </a:endParaRPr>
          </a:p>
        </p:txBody>
      </p:sp>
      <p:sp>
        <p:nvSpPr>
          <p:cNvPr id="5" name="TextBox 4"/>
          <p:cNvSpPr txBox="1"/>
          <p:nvPr/>
        </p:nvSpPr>
        <p:spPr>
          <a:xfrm>
            <a:off x="2838735" y="357187"/>
            <a:ext cx="6445272" cy="553998"/>
          </a:xfrm>
          <a:prstGeom prst="rect">
            <a:avLst/>
          </a:prstGeom>
          <a:noFill/>
        </p:spPr>
        <p:txBody>
          <a:bodyPr wrap="square" rtlCol="0">
            <a:spAutoFit/>
          </a:bodyPr>
          <a:lstStyle/>
          <a:p>
            <a:pPr algn="ctr"/>
            <a:r>
              <a:rPr lang="en-IN" sz="3000" b="1" dirty="0">
                <a:latin typeface="Times New Roman" pitchFamily="18" charset="0"/>
                <a:cs typeface="Times New Roman" pitchFamily="18" charset="0"/>
              </a:rPr>
              <a:t>PUBLICATION DETAILS</a:t>
            </a:r>
          </a:p>
        </p:txBody>
      </p:sp>
    </p:spTree>
  </p:cSld>
  <p:clrMapOvr>
    <a:masterClrMapping/>
  </p:clrMapOvr>
  <p:transition spd="slow"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628729" y="428625"/>
            <a:ext cx="2991525" cy="584775"/>
          </a:xfrm>
          <a:prstGeom prst="rect">
            <a:avLst/>
          </a:prstGeom>
          <a:noFill/>
        </p:spPr>
        <p:txBody>
          <a:bodyPr wrap="none" rtlCol="0">
            <a:spAutoFit/>
          </a:bodyPr>
          <a:lstStyle/>
          <a:p>
            <a:r>
              <a:rPr lang="en-IN" sz="3200" b="1">
                <a:latin typeface="Times New Roman" pitchFamily="18" charset="0"/>
                <a:cs typeface="Times New Roman" pitchFamily="18" charset="0"/>
              </a:rPr>
              <a:t>REFERENCES</a:t>
            </a:r>
          </a:p>
        </p:txBody>
      </p:sp>
      <p:sp>
        <p:nvSpPr>
          <p:cNvPr id="5" name="TextBox 4"/>
          <p:cNvSpPr txBox="1"/>
          <p:nvPr/>
        </p:nvSpPr>
        <p:spPr>
          <a:xfrm>
            <a:off x="627556" y="977465"/>
            <a:ext cx="10815144" cy="5909310"/>
          </a:xfrm>
          <a:prstGeom prst="rect">
            <a:avLst/>
          </a:prstGeom>
          <a:noFill/>
        </p:spPr>
        <p:txBody>
          <a:bodyPr wrap="square" rtlCol="0">
            <a:spAutoFit/>
          </a:bodyPr>
          <a:lstStyle/>
          <a:p>
            <a:pPr lvl="0" algn="just"/>
            <a:r>
              <a:rPr lang="en-IN">
                <a:latin typeface="Times New Roman" pitchFamily="18" charset="0"/>
                <a:cs typeface="Times New Roman" pitchFamily="18" charset="0"/>
              </a:rPr>
              <a:t> A. Gupta and R. Kaushal, ‘‘Improving spam detection in online social networks,’’ in Proc. Int. Conf. Cogn. Comput. Inf. Process. (CCIP), Mar. 2015, pp. 1–6.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A. Gupta, H. Lamba, and P. Kumaraguru, ‘‘1.00 per RT #BostonMarathon # prayforboston: Analyzing fake content on Twitter,’’ in Proc. eCrime Researchers Summit (eCRS), 2013, pp. 1–12.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B. Erçahin, Ö. Aktaş, D. Kilinç, and C. Akyol, ‘‘Twitter fake account detection,’’ in Proc. Int. Conf. Comput. Sci. Eng. (UBMK), Oct. 2017, pp. 388–392. </a:t>
            </a:r>
          </a:p>
          <a:p>
            <a:pPr lvl="0"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C. Buntain and J. Golbeck, ‘‘Automatically identifying fake news in popular Twitter threads,’’ in Proc. IEEE Int. Conf. Smart Cloud (SmartCloud), Nov. 2017, pp. 208–215.</a:t>
            </a:r>
          </a:p>
          <a:p>
            <a:pPr lvl="0"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C. Chen, J. Zhang, Y. Xie, Y. Xiang, W. Zhou, M. M. Hassan, A. AlElaiwi, and M. Alrubaian, ‘‘A performance evaluation of machine learning-based streaming spam tweets detection,’’ IEEE Trans. Comput. Social Syst., vol. 2, no. 3, pp. 65–76, Sep. 2015. </a:t>
            </a:r>
          </a:p>
          <a:p>
            <a:pPr algn="just"/>
            <a:endParaRPr lang="en-IN">
              <a:latin typeface="Times New Roman" pitchFamily="18" charset="0"/>
              <a:cs typeface="Times New Roman" pitchFamily="18" charset="0"/>
            </a:endParaRPr>
          </a:p>
          <a:p>
            <a:pPr lvl="0" algn="just"/>
            <a:r>
              <a:rPr lang="en-IN">
                <a:latin typeface="Times New Roman" pitchFamily="18" charset="0"/>
                <a:cs typeface="Times New Roman" pitchFamily="18" charset="0"/>
              </a:rPr>
              <a:t>F. Benevenuto, G. Magno, T. Rodrigues, and V. Almeida, ‘‘Detecting spammers on Twitter,’’ in Proc. Collaboration, Electron. Messaging, AntiAbuse Spam Conf. (CEAS), vol. 6, Jul. 2010, p. 12. </a:t>
            </a:r>
          </a:p>
          <a:p>
            <a:pPr algn="just"/>
            <a:endParaRPr lang="en-IN">
              <a:latin typeface="Times New Roman" pitchFamily="18" charset="0"/>
              <a:cs typeface="Times New Roman" pitchFamily="18" charset="0"/>
            </a:endParaRPr>
          </a:p>
          <a:p>
            <a:pPr lvl="0"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p:txBody>
      </p:sp>
      <p:sp>
        <p:nvSpPr>
          <p:cNvPr id="6" name="Flowchart: Connector 5"/>
          <p:cNvSpPr/>
          <p:nvPr/>
        </p:nvSpPr>
        <p:spPr>
          <a:xfrm>
            <a:off x="408565" y="1153119"/>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405901" y="193614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402287" y="271916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a:t>
            </a:r>
          </a:p>
        </p:txBody>
      </p:sp>
      <p:sp>
        <p:nvSpPr>
          <p:cNvPr id="9" name="Flowchart: Connector 8"/>
          <p:cNvSpPr/>
          <p:nvPr/>
        </p:nvSpPr>
        <p:spPr>
          <a:xfrm>
            <a:off x="385500" y="3581011"/>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370833" y="439556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p:cNvSpPr/>
          <p:nvPr/>
        </p:nvSpPr>
        <p:spPr>
          <a:xfrm>
            <a:off x="377107" y="5415066"/>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4" name="TextBox 3"/>
          <p:cNvSpPr txBox="1"/>
          <p:nvPr/>
        </p:nvSpPr>
        <p:spPr>
          <a:xfrm>
            <a:off x="1541989"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70451649"/>
              </p:ext>
            </p:extLst>
          </p:nvPr>
        </p:nvGraphicFramePr>
        <p:xfrm>
          <a:off x="1097428" y="1414054"/>
          <a:ext cx="9917066" cy="3566160"/>
        </p:xfrm>
        <a:graphic>
          <a:graphicData uri="http://schemas.openxmlformats.org/drawingml/2006/table">
            <a:tbl>
              <a:tblPr firstRow="1" bandRow="1">
                <a:tableStyleId>{073A0DAA-6AF3-43AB-8588-CEC1D06C72B9}</a:tableStyleId>
              </a:tblPr>
              <a:tblGrid>
                <a:gridCol w="1358854">
                  <a:extLst>
                    <a:ext uri="{9D8B030D-6E8A-4147-A177-3AD203B41FA5}">
                      <a16:colId xmlns:a16="http://schemas.microsoft.com/office/drawing/2014/main" val="20000"/>
                    </a:ext>
                  </a:extLst>
                </a:gridCol>
                <a:gridCol w="1343025">
                  <a:extLst>
                    <a:ext uri="{9D8B030D-6E8A-4147-A177-3AD203B41FA5}">
                      <a16:colId xmlns:a16="http://schemas.microsoft.com/office/drawing/2014/main" val="20001"/>
                    </a:ext>
                  </a:extLst>
                </a:gridCol>
                <a:gridCol w="2257425">
                  <a:extLst>
                    <a:ext uri="{9D8B030D-6E8A-4147-A177-3AD203B41FA5}">
                      <a16:colId xmlns:a16="http://schemas.microsoft.com/office/drawing/2014/main" val="20002"/>
                    </a:ext>
                  </a:extLst>
                </a:gridCol>
                <a:gridCol w="2414587">
                  <a:extLst>
                    <a:ext uri="{9D8B030D-6E8A-4147-A177-3AD203B41FA5}">
                      <a16:colId xmlns:a16="http://schemas.microsoft.com/office/drawing/2014/main" val="20003"/>
                    </a:ext>
                  </a:extLst>
                </a:gridCol>
                <a:gridCol w="2543175">
                  <a:extLst>
                    <a:ext uri="{9D8B030D-6E8A-4147-A177-3AD203B41FA5}">
                      <a16:colId xmlns:a16="http://schemas.microsoft.com/office/drawing/2014/main" val="20004"/>
                    </a:ext>
                  </a:extLst>
                </a:gridCol>
              </a:tblGrid>
              <a:tr h="0">
                <a:tc>
                  <a:txBody>
                    <a:bodyPr/>
                    <a:lstStyle/>
                    <a:p>
                      <a:pPr algn="l"/>
                      <a:r>
                        <a:rPr lang="en-IN">
                          <a:latin typeface="Times New Roman" pitchFamily="18" charset="0"/>
                          <a:cs typeface="Times New Roman" pitchFamily="18" charset="0"/>
                        </a:rPr>
                        <a:t>Year of publishing</a:t>
                      </a:r>
                    </a:p>
                  </a:txBody>
                  <a:tcPr/>
                </a:tc>
                <a:tc>
                  <a:txBody>
                    <a:bodyPr/>
                    <a:lstStyle/>
                    <a:p>
                      <a:pPr algn="l"/>
                      <a:r>
                        <a:rPr lang="en-IN">
                          <a:latin typeface="Times New Roman" pitchFamily="18" charset="0"/>
                          <a:cs typeface="Times New Roman" pitchFamily="18" charset="0"/>
                        </a:rPr>
                        <a:t>Author name</a:t>
                      </a:r>
                    </a:p>
                  </a:txBody>
                  <a:tcPr/>
                </a:tc>
                <a:tc>
                  <a:txBody>
                    <a:bodyPr/>
                    <a:lstStyle/>
                    <a:p>
                      <a:pPr algn="l"/>
                      <a:r>
                        <a:rPr lang="en-IN">
                          <a:latin typeface="Times New Roman" pitchFamily="18" charset="0"/>
                          <a:cs typeface="Times New Roman" pitchFamily="18" charset="0"/>
                        </a:rPr>
                        <a:t>Title of the paper</a:t>
                      </a:r>
                    </a:p>
                  </a:txBody>
                  <a:tcPr/>
                </a:tc>
                <a:tc>
                  <a:txBody>
                    <a:bodyPr/>
                    <a:lstStyle/>
                    <a:p>
                      <a:pPr algn="l"/>
                      <a:r>
                        <a:rPr lang="en-IN">
                          <a:latin typeface="Times New Roman" pitchFamily="18" charset="0"/>
                          <a:cs typeface="Times New Roman" pitchFamily="18" charset="0"/>
                        </a:rPr>
                        <a:t>Merits</a:t>
                      </a:r>
                    </a:p>
                  </a:txBody>
                  <a:tcPr/>
                </a:tc>
                <a:tc>
                  <a:txBody>
                    <a:bodyPr/>
                    <a:lstStyle/>
                    <a:p>
                      <a:pPr algn="l"/>
                      <a:r>
                        <a:rPr lang="en-IN">
                          <a:latin typeface="Times New Roman" pitchFamily="18" charset="0"/>
                          <a:cs typeface="Times New Roman" pitchFamily="18" charset="0"/>
                        </a:rPr>
                        <a:t>Demerits</a:t>
                      </a:r>
                    </a:p>
                  </a:txBody>
                  <a:tcPr/>
                </a:tc>
                <a:extLst>
                  <a:ext uri="{0D108BD9-81ED-4DB2-BD59-A6C34878D82A}">
                    <a16:rowId xmlns:a16="http://schemas.microsoft.com/office/drawing/2014/main" val="10000"/>
                  </a:ext>
                </a:extLst>
              </a:tr>
              <a:tr h="1589368">
                <a:tc>
                  <a:txBody>
                    <a:bodyPr/>
                    <a:lstStyle/>
                    <a:p>
                      <a:pPr algn="l"/>
                      <a:r>
                        <a:rPr lang="en-IN">
                          <a:latin typeface="Times New Roman" pitchFamily="18" charset="0"/>
                          <a:cs typeface="Times New Roman" pitchFamily="18" charset="0"/>
                        </a:rPr>
                        <a:t>2019</a:t>
                      </a:r>
                    </a:p>
                  </a:txBody>
                  <a:tcPr/>
                </a:tc>
                <a:tc>
                  <a:txBody>
                    <a:bodyPr/>
                    <a:lstStyle/>
                    <a:p>
                      <a:pPr algn="l"/>
                      <a:r>
                        <a:rPr lang="it-IT">
                          <a:latin typeface="Times New Roman" pitchFamily="18" charset="0"/>
                          <a:cs typeface="Times New Roman" pitchFamily="18" charset="0"/>
                        </a:rPr>
                        <a:t>Antonio Pascucci; Vincenzo Masucci; Johanna Monti</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Computational Stylometry and Machine Learning for Gender and Age Detection in Cyberbullying Texts</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We can able to categorize and analyze the Cyberbullying text by grouping into taxonomy(linguistic rules) to detect the gender and age of cyber bullies.</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1.Focusing on the categories only based on written text</a:t>
                      </a:r>
                    </a:p>
                    <a:p>
                      <a:pPr algn="l"/>
                      <a:r>
                        <a:rPr lang="en-US">
                          <a:latin typeface="Times New Roman" pitchFamily="18" charset="0"/>
                          <a:cs typeface="Times New Roman" pitchFamily="18" charset="0"/>
                        </a:rPr>
                        <a:t>2.Less number of stylometric features are developed.</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370840">
                <a:tc>
                  <a:txBody>
                    <a:bodyPr/>
                    <a:lstStyle/>
                    <a:p>
                      <a:pPr algn="l"/>
                      <a:r>
                        <a:rPr lang="en-IN" b="1">
                          <a:latin typeface="Times New Roman" pitchFamily="18" charset="0"/>
                          <a:cs typeface="Times New Roman" pitchFamily="18" charset="0"/>
                        </a:rPr>
                        <a:t>LINK</a:t>
                      </a:r>
                    </a:p>
                  </a:txBody>
                  <a:tcPr/>
                </a:tc>
                <a:tc gridSpan="4">
                  <a:txBody>
                    <a:bodyPr/>
                    <a:lstStyle/>
                    <a:p>
                      <a:pPr algn="l"/>
                      <a:r>
                        <a:rPr lang="en-IN" dirty="0">
                          <a:latin typeface="Times New Roman" pitchFamily="18" charset="0"/>
                          <a:cs typeface="Times New Roman" pitchFamily="18" charset="0"/>
                          <a:hlinkClick r:id="rId3"/>
                        </a:rPr>
                        <a:t>https://ieeexplore.ieee.org/document/8925101</a:t>
                      </a:r>
                      <a:endParaRPr lang="en-IN" dirty="0">
                        <a:latin typeface="Times New Roman" pitchFamily="18" charset="0"/>
                        <a:cs typeface="Times New Roman" pitchFamily="18" charset="0"/>
                      </a:endParaRPr>
                    </a:p>
                    <a:p>
                      <a:pPr algn="l"/>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transition spd="slow" advTm="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7467" y="0"/>
            <a:ext cx="1134533" cy="1930400"/>
          </a:xfrm>
          <a:prstGeom prst="rect">
            <a:avLst/>
          </a:prstGeom>
        </p:spPr>
      </p:pic>
      <p:sp>
        <p:nvSpPr>
          <p:cNvPr id="4" name="文本框 3"/>
          <p:cNvSpPr txBox="1"/>
          <p:nvPr/>
        </p:nvSpPr>
        <p:spPr>
          <a:xfrm>
            <a:off x="4261699" y="2816932"/>
            <a:ext cx="3092257" cy="584775"/>
          </a:xfrm>
          <a:prstGeom prst="rect">
            <a:avLst/>
          </a:prstGeom>
          <a:noFill/>
        </p:spPr>
        <p:txBody>
          <a:bodyPr wrap="none" rtlCol="0">
            <a:spAutoFit/>
          </a:bodyPr>
          <a:lstStyle/>
          <a:p>
            <a:r>
              <a:rPr lang="en-US" altLang="zh-CN" sz="3200" b="1" dirty="0">
                <a:latin typeface="Times New Roman" pitchFamily="18" charset="0"/>
                <a:ea typeface="Calibri" panose="020F0502020204030204" charset="0"/>
                <a:cs typeface="Times New Roman" pitchFamily="18" charset="0"/>
              </a:rPr>
              <a:t>    THANK YOU</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828597" y="438714"/>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54850469"/>
              </p:ext>
            </p:extLst>
          </p:nvPr>
        </p:nvGraphicFramePr>
        <p:xfrm>
          <a:off x="1137796" y="1412693"/>
          <a:ext cx="9881503" cy="4227271"/>
        </p:xfrm>
        <a:graphic>
          <a:graphicData uri="http://schemas.openxmlformats.org/drawingml/2006/table">
            <a:tbl>
              <a:tblPr firstRow="1" bandRow="1">
                <a:tableStyleId>{073A0DAA-6AF3-43AB-8588-CEC1D06C72B9}</a:tableStyleId>
              </a:tblPr>
              <a:tblGrid>
                <a:gridCol w="1351865">
                  <a:extLst>
                    <a:ext uri="{9D8B030D-6E8A-4147-A177-3AD203B41FA5}">
                      <a16:colId xmlns:a16="http://schemas.microsoft.com/office/drawing/2014/main" val="20000"/>
                    </a:ext>
                  </a:extLst>
                </a:gridCol>
                <a:gridCol w="1357313">
                  <a:extLst>
                    <a:ext uri="{9D8B030D-6E8A-4147-A177-3AD203B41FA5}">
                      <a16:colId xmlns:a16="http://schemas.microsoft.com/office/drawing/2014/main" val="20001"/>
                    </a:ext>
                  </a:extLst>
                </a:gridCol>
                <a:gridCol w="2243137">
                  <a:extLst>
                    <a:ext uri="{9D8B030D-6E8A-4147-A177-3AD203B41FA5}">
                      <a16:colId xmlns:a16="http://schemas.microsoft.com/office/drawing/2014/main" val="20002"/>
                    </a:ext>
                  </a:extLst>
                </a:gridCol>
                <a:gridCol w="2414588">
                  <a:extLst>
                    <a:ext uri="{9D8B030D-6E8A-4147-A177-3AD203B41FA5}">
                      <a16:colId xmlns:a16="http://schemas.microsoft.com/office/drawing/2014/main" val="20003"/>
                    </a:ext>
                  </a:extLst>
                </a:gridCol>
                <a:gridCol w="2514600">
                  <a:extLst>
                    <a:ext uri="{9D8B030D-6E8A-4147-A177-3AD203B41FA5}">
                      <a16:colId xmlns:a16="http://schemas.microsoft.com/office/drawing/2014/main" val="20004"/>
                    </a:ext>
                  </a:extLst>
                </a:gridCol>
              </a:tblGrid>
              <a:tr h="752551">
                <a:tc>
                  <a:txBody>
                    <a:bodyPr/>
                    <a:lstStyle/>
                    <a:p>
                      <a:r>
                        <a:rPr lang="en-IN">
                          <a:latin typeface="Times New Roman" pitchFamily="18" charset="0"/>
                          <a:cs typeface="Times New Roman" pitchFamily="18" charset="0"/>
                        </a:rPr>
                        <a:t>Year of publishing</a:t>
                      </a:r>
                    </a:p>
                  </a:txBody>
                  <a:tcPr>
                    <a:solidFill>
                      <a:schemeClr val="tx1"/>
                    </a:solidFill>
                  </a:tcPr>
                </a:tc>
                <a:tc>
                  <a:txBody>
                    <a:bodyPr/>
                    <a:lstStyle/>
                    <a:p>
                      <a:r>
                        <a:rPr lang="en-IN">
                          <a:latin typeface="Times New Roman" pitchFamily="18" charset="0"/>
                          <a:cs typeface="Times New Roman" pitchFamily="18" charset="0"/>
                        </a:rPr>
                        <a:t>Author name</a:t>
                      </a:r>
                    </a:p>
                  </a:txBody>
                  <a:tcPr>
                    <a:solidFill>
                      <a:schemeClr val="tx1"/>
                    </a:solidFill>
                  </a:tcPr>
                </a:tc>
                <a:tc>
                  <a:txBody>
                    <a:bodyPr/>
                    <a:lstStyle/>
                    <a:p>
                      <a:r>
                        <a:rPr lang="en-IN">
                          <a:latin typeface="Times New Roman" pitchFamily="18" charset="0"/>
                          <a:cs typeface="Times New Roman" pitchFamily="18" charset="0"/>
                        </a:rPr>
                        <a:t>Title</a:t>
                      </a:r>
                      <a:r>
                        <a:rPr lang="en-IN" baseline="0">
                          <a:latin typeface="Times New Roman" pitchFamily="18" charset="0"/>
                          <a:cs typeface="Times New Roman" pitchFamily="18" charset="0"/>
                        </a:rPr>
                        <a:t> of the paper</a:t>
                      </a:r>
                      <a:endParaRPr lang="en-IN">
                        <a:latin typeface="Times New Roman" pitchFamily="18" charset="0"/>
                        <a:cs typeface="Times New Roman" pitchFamily="18" charset="0"/>
                      </a:endParaRPr>
                    </a:p>
                  </a:txBody>
                  <a:tcPr>
                    <a:solidFill>
                      <a:schemeClr val="tx1"/>
                    </a:solidFill>
                  </a:tcPr>
                </a:tc>
                <a:tc>
                  <a:txBody>
                    <a:bodyPr/>
                    <a:lstStyle/>
                    <a:p>
                      <a:r>
                        <a:rPr lang="en-IN">
                          <a:latin typeface="Times New Roman" pitchFamily="18" charset="0"/>
                          <a:cs typeface="Times New Roman" pitchFamily="18" charset="0"/>
                        </a:rPr>
                        <a:t>Merits </a:t>
                      </a:r>
                    </a:p>
                  </a:txBody>
                  <a:tcPr>
                    <a:solidFill>
                      <a:schemeClr val="tx1"/>
                    </a:solidFill>
                  </a:tcPr>
                </a:tc>
                <a:tc>
                  <a:txBody>
                    <a:bodyPr/>
                    <a:lstStyle/>
                    <a:p>
                      <a:r>
                        <a:rPr lang="en-IN">
                          <a:latin typeface="Times New Roman" pitchFamily="18" charset="0"/>
                          <a:cs typeface="Times New Roman" pitchFamily="18" charset="0"/>
                        </a:rPr>
                        <a:t>Demerits</a:t>
                      </a:r>
                    </a:p>
                  </a:txBody>
                  <a:tcPr>
                    <a:solidFill>
                      <a:schemeClr val="tx1"/>
                    </a:solidFill>
                  </a:tcPr>
                </a:tc>
                <a:extLst>
                  <a:ext uri="{0D108BD9-81ED-4DB2-BD59-A6C34878D82A}">
                    <a16:rowId xmlns:a16="http://schemas.microsoft.com/office/drawing/2014/main" val="10000"/>
                  </a:ext>
                </a:extLst>
              </a:tr>
              <a:tr h="2486902">
                <a:tc>
                  <a:txBody>
                    <a:bodyPr/>
                    <a:lstStyle/>
                    <a:p>
                      <a:r>
                        <a:rPr lang="en-IN">
                          <a:latin typeface="Times New Roman" pitchFamily="18" charset="0"/>
                          <a:cs typeface="Times New Roman" pitchFamily="18" charset="0"/>
                        </a:rPr>
                        <a:t>2018</a:t>
                      </a:r>
                    </a:p>
                  </a:txBody>
                  <a:tcPr>
                    <a:solidFill>
                      <a:schemeClr val="bg1">
                        <a:lumMod val="75000"/>
                      </a:schemeClr>
                    </a:solidFill>
                  </a:tcPr>
                </a:tc>
                <a:tc>
                  <a:txBody>
                    <a:bodyPr/>
                    <a:lstStyle/>
                    <a:p>
                      <a:r>
                        <a:rPr lang="en-IN">
                          <a:latin typeface="Times New Roman" pitchFamily="18" charset="0"/>
                          <a:cs typeface="Times New Roman" pitchFamily="18" charset="0"/>
                        </a:rPr>
                        <a:t>Chen Chang, Jianjun Cao, Qibin Zheng, Guojun Lv, Nianfeng Weng</a:t>
                      </a:r>
                    </a:p>
                  </a:txBody>
                  <a:tcPr>
                    <a:solidFill>
                      <a:schemeClr val="bg1">
                        <a:lumMod val="75000"/>
                      </a:schemeClr>
                    </a:solidFill>
                  </a:tcPr>
                </a:tc>
                <a:tc>
                  <a:txBody>
                    <a:bodyPr/>
                    <a:lstStyle/>
                    <a:p>
                      <a:r>
                        <a:rPr lang="en-US">
                          <a:latin typeface="Times New Roman" pitchFamily="18" charset="0"/>
                          <a:cs typeface="Times New Roman" pitchFamily="18" charset="0"/>
                        </a:rPr>
                        <a:t>An Unsupervised Approach of Truth Discovery from Multi-sourced Text Data</a:t>
                      </a:r>
                      <a:endParaRPr lang="en-IN">
                        <a:latin typeface="Times New Roman" pitchFamily="18" charset="0"/>
                        <a:cs typeface="Times New Roman" pitchFamily="18" charset="0"/>
                      </a:endParaRPr>
                    </a:p>
                  </a:txBody>
                  <a:tcPr>
                    <a:solidFill>
                      <a:schemeClr val="bg1">
                        <a:lumMod val="75000"/>
                      </a:schemeClr>
                    </a:solidFill>
                  </a:tcPr>
                </a:tc>
                <a:tc>
                  <a:txBody>
                    <a:bodyPr/>
                    <a:lstStyle/>
                    <a:p>
                      <a:r>
                        <a:rPr lang="en-US">
                          <a:latin typeface="Times New Roman" pitchFamily="18" charset="0"/>
                          <a:cs typeface="Times New Roman" pitchFamily="18" charset="0"/>
                        </a:rPr>
                        <a:t>1. Easily identifies which piece of information is trustworthy from structured data.</a:t>
                      </a:r>
                    </a:p>
                    <a:p>
                      <a:r>
                        <a:rPr lang="en-US">
                          <a:latin typeface="Times New Roman" pitchFamily="18" charset="0"/>
                          <a:cs typeface="Times New Roman" pitchFamily="18" charset="0"/>
                        </a:rPr>
                        <a:t>2. It achieves the best performance by capturing the semantic meaning of the text data.</a:t>
                      </a:r>
                      <a:endParaRPr lang="en-IN">
                        <a:latin typeface="Times New Roman" pitchFamily="18" charset="0"/>
                        <a:cs typeface="Times New Roman" pitchFamily="18" charset="0"/>
                      </a:endParaRPr>
                    </a:p>
                  </a:txBody>
                  <a:tcPr>
                    <a:solidFill>
                      <a:schemeClr val="bg1">
                        <a:lumMod val="75000"/>
                      </a:schemeClr>
                    </a:solidFill>
                  </a:tcPr>
                </a:tc>
                <a:tc>
                  <a:txBody>
                    <a:bodyPr/>
                    <a:lstStyle/>
                    <a:p>
                      <a:r>
                        <a:rPr lang="en-US">
                          <a:latin typeface="Times New Roman" pitchFamily="18" charset="0"/>
                          <a:cs typeface="Times New Roman" pitchFamily="18" charset="0"/>
                        </a:rPr>
                        <a:t>1. It fails to meet the strong need to extract trustworthy information from raw text data.</a:t>
                      </a:r>
                    </a:p>
                    <a:p>
                      <a:r>
                        <a:rPr lang="en-US">
                          <a:latin typeface="Times New Roman" pitchFamily="18" charset="0"/>
                          <a:cs typeface="Times New Roman" pitchFamily="18" charset="0"/>
                        </a:rPr>
                        <a:t>2. Less effective for some complex situations such as </a:t>
                      </a:r>
                    </a:p>
                    <a:p>
                      <a:r>
                        <a:rPr lang="en-US">
                          <a:latin typeface="Times New Roman" pitchFamily="18" charset="0"/>
                          <a:cs typeface="Times New Roman" pitchFamily="18" charset="0"/>
                        </a:rPr>
                        <a:t>the number of answers to each question is not enough.</a:t>
                      </a:r>
                      <a:endParaRPr lang="en-IN">
                        <a:latin typeface="Times New Roman" pitchFamily="18" charset="0"/>
                        <a:cs typeface="Times New Roman" pitchFamily="18" charset="0"/>
                      </a:endParaRPr>
                    </a:p>
                  </a:txBody>
                  <a:tcPr>
                    <a:solidFill>
                      <a:schemeClr val="bg1">
                        <a:lumMod val="75000"/>
                      </a:schemeClr>
                    </a:solidFill>
                  </a:tcPr>
                </a:tc>
                <a:extLst>
                  <a:ext uri="{0D108BD9-81ED-4DB2-BD59-A6C34878D82A}">
                    <a16:rowId xmlns:a16="http://schemas.microsoft.com/office/drawing/2014/main" val="10001"/>
                  </a:ext>
                </a:extLst>
              </a:tr>
              <a:tr h="381000">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https://ieeexplore.ieee.org/document/8923742/authors</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solidFill>
                      <a:schemeClr val="bg1">
                        <a:lumMod val="8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555637"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74866689"/>
              </p:ext>
            </p:extLst>
          </p:nvPr>
        </p:nvGraphicFramePr>
        <p:xfrm>
          <a:off x="1153568" y="1396662"/>
          <a:ext cx="9838506" cy="3848318"/>
        </p:xfrm>
        <a:graphic>
          <a:graphicData uri="http://schemas.openxmlformats.org/drawingml/2006/table">
            <a:tbl>
              <a:tblPr firstRow="1" bandRow="1">
                <a:tableStyleId>{073A0DAA-6AF3-43AB-8588-CEC1D06C72B9}</a:tableStyleId>
              </a:tblPr>
              <a:tblGrid>
                <a:gridCol w="1380306">
                  <a:extLst>
                    <a:ext uri="{9D8B030D-6E8A-4147-A177-3AD203B41FA5}">
                      <a16:colId xmlns:a16="http://schemas.microsoft.com/office/drawing/2014/main" val="20000"/>
                    </a:ext>
                  </a:extLst>
                </a:gridCol>
                <a:gridCol w="1328738">
                  <a:extLst>
                    <a:ext uri="{9D8B030D-6E8A-4147-A177-3AD203B41FA5}">
                      <a16:colId xmlns:a16="http://schemas.microsoft.com/office/drawing/2014/main" val="20001"/>
                    </a:ext>
                  </a:extLst>
                </a:gridCol>
                <a:gridCol w="2243137">
                  <a:extLst>
                    <a:ext uri="{9D8B030D-6E8A-4147-A177-3AD203B41FA5}">
                      <a16:colId xmlns:a16="http://schemas.microsoft.com/office/drawing/2014/main" val="20002"/>
                    </a:ext>
                  </a:extLst>
                </a:gridCol>
                <a:gridCol w="2400300">
                  <a:extLst>
                    <a:ext uri="{9D8B030D-6E8A-4147-A177-3AD203B41FA5}">
                      <a16:colId xmlns:a16="http://schemas.microsoft.com/office/drawing/2014/main" val="20003"/>
                    </a:ext>
                  </a:extLst>
                </a:gridCol>
                <a:gridCol w="2486025">
                  <a:extLst>
                    <a:ext uri="{9D8B030D-6E8A-4147-A177-3AD203B41FA5}">
                      <a16:colId xmlns:a16="http://schemas.microsoft.com/office/drawing/2014/main" val="20004"/>
                    </a:ext>
                  </a:extLst>
                </a:gridCol>
              </a:tblGrid>
              <a:tr h="844015">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a:t>
                      </a:r>
                    </a:p>
                  </a:txBody>
                  <a:tcPr/>
                </a:tc>
                <a:tc>
                  <a:txBody>
                    <a:bodyPr/>
                    <a:lstStyle/>
                    <a:p>
                      <a:r>
                        <a:rPr lang="en-IN">
                          <a:latin typeface="Times New Roman" pitchFamily="18" charset="0"/>
                          <a:cs typeface="Times New Roman" pitchFamily="18" charset="0"/>
                        </a:rPr>
                        <a:t>Title of the 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val="10000"/>
                  </a:ext>
                </a:extLst>
              </a:tr>
              <a:tr h="2364223">
                <a:tc>
                  <a:txBody>
                    <a:bodyPr/>
                    <a:lstStyle/>
                    <a:p>
                      <a:r>
                        <a:rPr lang="en-IN">
                          <a:latin typeface="Times New Roman" pitchFamily="18" charset="0"/>
                          <a:cs typeface="Times New Roman" pitchFamily="18" charset="0"/>
                        </a:rPr>
                        <a:t>2017</a:t>
                      </a:r>
                    </a:p>
                  </a:txBody>
                  <a:tcPr/>
                </a:tc>
                <a:tc>
                  <a:txBody>
                    <a:bodyPr/>
                    <a:lstStyle/>
                    <a:p>
                      <a:r>
                        <a:rPr lang="en-IN">
                          <a:latin typeface="Times New Roman" pitchFamily="18" charset="0"/>
                          <a:cs typeface="Times New Roman" pitchFamily="18" charset="0"/>
                        </a:rPr>
                        <a:t>Sagar Gharge; Manik Chavan</a:t>
                      </a:r>
                    </a:p>
                  </a:txBody>
                  <a:tcPr/>
                </a:tc>
                <a:tc>
                  <a:txBody>
                    <a:bodyPr/>
                    <a:lstStyle/>
                    <a:p>
                      <a:r>
                        <a:rPr lang="en-US">
                          <a:latin typeface="Times New Roman" pitchFamily="18" charset="0"/>
                          <a:cs typeface="Times New Roman" pitchFamily="18" charset="0"/>
                        </a:rPr>
                        <a:t>An integrated approach for malicious tweets detection using NLP</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We use SVM algorithm  to detect  spam accounts  which gives a standard result.</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It can be applied only to detect spam on twitter focusing mainly on detection of tweets, Not any other thing.</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6533">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https://ieeexplore.ieee.org/document/7975235</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165446296"/>
                  </a:ext>
                </a:extLst>
              </a:tr>
            </a:tbl>
          </a:graphicData>
        </a:graphic>
      </p:graphicFrame>
    </p:spTree>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540070" y="431040"/>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013063482"/>
              </p:ext>
            </p:extLst>
          </p:nvPr>
        </p:nvGraphicFramePr>
        <p:xfrm>
          <a:off x="1237294" y="1397556"/>
          <a:ext cx="9728425" cy="4114800"/>
        </p:xfrm>
        <a:graphic>
          <a:graphicData uri="http://schemas.openxmlformats.org/drawingml/2006/table">
            <a:tbl>
              <a:tblPr firstRow="1" bandRow="1">
                <a:tableStyleId>{073A0DAA-6AF3-43AB-8588-CEC1D06C72B9}</a:tableStyleId>
              </a:tblPr>
              <a:tblGrid>
                <a:gridCol w="1450543">
                  <a:extLst>
                    <a:ext uri="{9D8B030D-6E8A-4147-A177-3AD203B41FA5}">
                      <a16:colId xmlns:a16="http://schemas.microsoft.com/office/drawing/2014/main" val="20000"/>
                    </a:ext>
                  </a:extLst>
                </a:gridCol>
                <a:gridCol w="1340069">
                  <a:extLst>
                    <a:ext uri="{9D8B030D-6E8A-4147-A177-3AD203B41FA5}">
                      <a16:colId xmlns:a16="http://schemas.microsoft.com/office/drawing/2014/main" val="20001"/>
                    </a:ext>
                  </a:extLst>
                </a:gridCol>
                <a:gridCol w="2137213">
                  <a:extLst>
                    <a:ext uri="{9D8B030D-6E8A-4147-A177-3AD203B41FA5}">
                      <a16:colId xmlns:a16="http://schemas.microsoft.com/office/drawing/2014/main" val="20002"/>
                    </a:ext>
                  </a:extLst>
                </a:gridCol>
                <a:gridCol w="2386012">
                  <a:extLst>
                    <a:ext uri="{9D8B030D-6E8A-4147-A177-3AD203B41FA5}">
                      <a16:colId xmlns:a16="http://schemas.microsoft.com/office/drawing/2014/main" val="20003"/>
                    </a:ext>
                  </a:extLst>
                </a:gridCol>
                <a:gridCol w="2414588">
                  <a:extLst>
                    <a:ext uri="{9D8B030D-6E8A-4147-A177-3AD203B41FA5}">
                      <a16:colId xmlns:a16="http://schemas.microsoft.com/office/drawing/2014/main" val="20004"/>
                    </a:ext>
                  </a:extLst>
                </a:gridCol>
              </a:tblGrid>
              <a:tr h="342357">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a:t>
                      </a:r>
                    </a:p>
                  </a:txBody>
                  <a:tcPr/>
                </a:tc>
                <a:tc>
                  <a:txBody>
                    <a:bodyPr/>
                    <a:lstStyle/>
                    <a:p>
                      <a:r>
                        <a:rPr lang="en-IN">
                          <a:latin typeface="Times New Roman" pitchFamily="18" charset="0"/>
                          <a:cs typeface="Times New Roman" pitchFamily="18" charset="0"/>
                        </a:rPr>
                        <a:t>Title of the 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val="10000"/>
                  </a:ext>
                </a:extLst>
              </a:tr>
              <a:tr h="2082601">
                <a:tc>
                  <a:txBody>
                    <a:bodyPr/>
                    <a:lstStyle/>
                    <a:p>
                      <a:r>
                        <a:rPr lang="en-IN">
                          <a:latin typeface="Times New Roman" pitchFamily="18" charset="0"/>
                          <a:cs typeface="Times New Roman" pitchFamily="18" charset="0"/>
                        </a:rPr>
                        <a:t>2016</a:t>
                      </a:r>
                    </a:p>
                  </a:txBody>
                  <a:tcPr/>
                </a:tc>
                <a:tc>
                  <a:txBody>
                    <a:bodyPr/>
                    <a:lstStyle/>
                    <a:p>
                      <a:r>
                        <a:rPr lang="it-IT">
                          <a:latin typeface="Times New Roman" pitchFamily="18" charset="0"/>
                          <a:cs typeface="Times New Roman" pitchFamily="18" charset="0"/>
                        </a:rPr>
                        <a:t>Michele Di Capua; Emanuel Di Nardo; Alfredo Petrosino</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Unsupervised cyber bullying detection in social networks</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Use of unsupervised approach to analyze cyber bullying with several hand crafted features that used to catch the semantic and syntactic communication behavior of the cyber bullies.</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Less accuracy and performance results.</a:t>
                      </a:r>
                      <a:endParaRPr lang="en-IN">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68464">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rPr>
                        <a:t> </a:t>
                      </a:r>
                      <a:r>
                        <a:rPr lang="en-IN" dirty="0">
                          <a:latin typeface="Times New Roman" pitchFamily="18" charset="0"/>
                          <a:cs typeface="Times New Roman" pitchFamily="18" charset="0"/>
                          <a:hlinkClick r:id="rId3"/>
                        </a:rPr>
                        <a:t>https://ieeexplore.ieee.org/document/7899672</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3165446296"/>
                  </a:ext>
                </a:extLst>
              </a:tr>
            </a:tbl>
          </a:graphicData>
        </a:graphic>
      </p:graphicFrame>
    </p:spTree>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616235" y="426706"/>
            <a:ext cx="4881465" cy="584775"/>
          </a:xfrm>
          <a:prstGeom prst="rect">
            <a:avLst/>
          </a:prstGeom>
          <a:noFill/>
        </p:spPr>
        <p:txBody>
          <a:bodyPr wrap="none" rtlCol="0">
            <a:spAutoFit/>
          </a:bodyPr>
          <a:lstStyle/>
          <a:p>
            <a:r>
              <a:rPr lang="en-IN" sz="3200" b="1">
                <a:latin typeface="Times New Roman" pitchFamily="18" charset="0"/>
                <a:cs typeface="Times New Roman" pitchFamily="18" charset="0"/>
              </a:rPr>
              <a:t>PROBLEM STATEMENT</a:t>
            </a:r>
          </a:p>
        </p:txBody>
      </p:sp>
      <p:sp>
        <p:nvSpPr>
          <p:cNvPr id="4" name="TextBox 3"/>
          <p:cNvSpPr txBox="1"/>
          <p:nvPr/>
        </p:nvSpPr>
        <p:spPr>
          <a:xfrm>
            <a:off x="456707" y="1173053"/>
            <a:ext cx="11229975" cy="5078313"/>
          </a:xfrm>
          <a:prstGeom prst="rect">
            <a:avLst/>
          </a:prstGeom>
          <a:noFill/>
        </p:spPr>
        <p:txBody>
          <a:bodyPr wrap="square" lIns="180000" rtlCol="0">
            <a:spAutoFit/>
          </a:bodyPr>
          <a:lstStyle/>
          <a:p>
            <a:pPr algn="just"/>
            <a:r>
              <a:rPr lang="en-IN">
                <a:latin typeface="Times New Roman" pitchFamily="18" charset="0"/>
                <a:cs typeface="Times New Roman" pitchFamily="18" charset="0"/>
              </a:rPr>
              <a:t>The objective is to overcome the inconsistency of the information in the form of text that is available on the       internet.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inconsistency in the text may lead to threats, attacks, and negative effects by the fraudsters to the users.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To overcome the threat-free and reduce negative effects ,text classification and analysis are made and   detection of fake news identification ,  spamming , cyber bulling activity is made.</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Detection is done with the help of supervised machine learning algorithm model.</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By applying different model to each domain  accuracy is  found. By doing this we can predict which model will give a higher accuracy rate. </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model with high accuracy can help to detect fake news identification, spamming, and cyber bullying activities effectively.</a:t>
            </a:r>
          </a:p>
          <a:p>
            <a:pPr algn="just">
              <a:buFont typeface="Arial" pitchFamily="34" charset="0"/>
              <a:buChar char="•"/>
            </a:pPr>
            <a:endParaRPr lang="en-IN">
              <a:latin typeface="Times New Roman" pitchFamily="18" charset="0"/>
              <a:cs typeface="Times New Roman" pitchFamily="18" charset="0"/>
            </a:endParaRPr>
          </a:p>
          <a:p>
            <a:pPr algn="just">
              <a:buFont typeface="Arial" pitchFamily="34" charset="0"/>
              <a:buChar char="•"/>
            </a:pPr>
            <a:endParaRPr lang="en-IN">
              <a:latin typeface="Times New Roman" pitchFamily="18" charset="0"/>
              <a:cs typeface="Times New Roman" pitchFamily="18" charset="0"/>
            </a:endParaRPr>
          </a:p>
          <a:p>
            <a:pPr algn="just">
              <a:buFont typeface="Arial" pitchFamily="34" charset="0"/>
              <a:buChar char="•"/>
            </a:pPr>
            <a:endParaRPr lang="en-IN">
              <a:latin typeface="Times New Roman" pitchFamily="18" charset="0"/>
              <a:cs typeface="Times New Roman" pitchFamily="18" charset="0"/>
            </a:endParaRPr>
          </a:p>
        </p:txBody>
      </p:sp>
      <p:sp>
        <p:nvSpPr>
          <p:cNvPr id="5" name="Flowchart: Connector 4"/>
          <p:cNvSpPr/>
          <p:nvPr/>
        </p:nvSpPr>
        <p:spPr>
          <a:xfrm>
            <a:off x="355847" y="487825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p:cNvSpPr/>
          <p:nvPr/>
        </p:nvSpPr>
        <p:spPr>
          <a:xfrm>
            <a:off x="366850" y="4046731"/>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376374" y="3484116"/>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387377" y="2720837"/>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65369" y="207655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360604" y="128595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610792" y="442913"/>
            <a:ext cx="6669390"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DEVELOPMENT ENVIRONMENT</a:t>
            </a:r>
          </a:p>
        </p:txBody>
      </p:sp>
      <p:sp>
        <p:nvSpPr>
          <p:cNvPr id="4" name="TextBox 3"/>
          <p:cNvSpPr txBox="1"/>
          <p:nvPr/>
        </p:nvSpPr>
        <p:spPr>
          <a:xfrm>
            <a:off x="1343025" y="2386013"/>
            <a:ext cx="184731" cy="369332"/>
          </a:xfrm>
          <a:prstGeom prst="rect">
            <a:avLst/>
          </a:prstGeom>
          <a:noFill/>
        </p:spPr>
        <p:txBody>
          <a:bodyPr wrap="none" rtlCol="0">
            <a:spAutoFit/>
          </a:bodyPr>
          <a:lstStyle/>
          <a:p>
            <a:endParaRPr lang="en-IN"/>
          </a:p>
        </p:txBody>
      </p:sp>
      <p:sp>
        <p:nvSpPr>
          <p:cNvPr id="5" name="Content Placeholder 2">
            <a:extLst>
              <a:ext uri="{FF2B5EF4-FFF2-40B4-BE49-F238E27FC236}">
                <a16:creationId xmlns:a16="http://schemas.microsoft.com/office/drawing/2014/main" id="{BC600806-3167-4B64-9035-A399F34831D1}"/>
              </a:ext>
            </a:extLst>
          </p:cNvPr>
          <p:cNvSpPr txBox="1">
            <a:spLocks/>
          </p:cNvSpPr>
          <p:nvPr/>
        </p:nvSpPr>
        <p:spPr>
          <a:xfrm>
            <a:off x="579999" y="1346600"/>
            <a:ext cx="6264696" cy="4556456"/>
          </a:xfrm>
          <a:prstGeom prst="rect">
            <a:avLst/>
          </a:prstGeom>
        </p:spPr>
        <p:txBody>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3048000" algn="l"/>
              </a:tabLst>
              <a:defRPr/>
            </a:pPr>
            <a:r>
              <a:rPr kumimoji="0" lang="en-GB"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HARDWARE REQUIREMENTS </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048000"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System         : i5</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144838"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Hard disk    : 500 GB.</a:t>
            </a:r>
            <a:r>
              <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457200"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Mouse          : Logitech.</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2868613"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RAM            : 4 GB.</a:t>
            </a:r>
            <a:r>
              <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2868613" algn="l"/>
              </a:tabLst>
              <a:defRPr/>
            </a:pPr>
            <a:endPar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2868613" algn="l"/>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144838" algn="l"/>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Operating system       : Windows XP.</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457200" algn="l"/>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Coding language       :  Python</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b="0" i="0" u="none" strike="noStrike" kern="1200" cap="none" spc="0" normalizeH="0" baseline="0" noProof="0">
              <a:ln>
                <a:noFill/>
              </a:ln>
              <a:solidFill>
                <a:schemeClr val="tx1"/>
              </a:solidFill>
              <a:effectLst/>
              <a:uLnTx/>
              <a:uFillTx/>
              <a:latin typeface="+mn-lt"/>
              <a:ea typeface="Calibri" panose="020F0502020204030204" charset="0"/>
              <a:cs typeface="+mn-cs"/>
            </a:endParaRPr>
          </a:p>
        </p:txBody>
      </p:sp>
    </p:spTree>
  </p:cSld>
  <p:clrMapOvr>
    <a:masterClrMapping/>
  </p:clrMapOvr>
  <p:transition spd="slow" advTm="0"/>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1382</TotalTime>
  <Words>2459</Words>
  <Application>Microsoft Office PowerPoint</Application>
  <PresentationFormat>Widescreen</PresentationFormat>
  <Paragraphs>363</Paragraphs>
  <Slides>40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等线</vt:lpstr>
      <vt:lpstr>等线 Light</vt:lpstr>
      <vt:lpstr>Arial</vt:lpstr>
      <vt:lpstr>Calibri</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胜杰</dc:creator>
  <cp:lastModifiedBy>Sanggami R</cp:lastModifiedBy>
  <cp:revision>117</cp:revision>
  <dcterms:created xsi:type="dcterms:W3CDTF">2018-10-31T13:56:00Z</dcterms:created>
  <dcterms:modified xsi:type="dcterms:W3CDTF">2021-06-18T06:15:54Z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2052-11.1.0.8851</vt:lpwstr>
  </property>
</Properties>
</file>